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tags/tag9.xml" ContentType="application/vnd.openxmlformats-officedocument.presentationml.tags+xml"/>
  <Override PartName="/ppt/diagrams/quickStyle7.xml" ContentType="application/vnd.openxmlformats-officedocument.drawingml.diagramStyle+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charts/chart8.xml" ContentType="application/vnd.openxmlformats-officedocument.drawingml.char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charts/chart6.xml" ContentType="application/vnd.openxmlformats-officedocument.drawingml.chart+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charts/chart5.xml" ContentType="application/vnd.openxmlformats-officedocument.drawingml.chart+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36"/>
  </p:notesMasterIdLst>
  <p:sldIdLst>
    <p:sldId id="256" r:id="rId4"/>
    <p:sldId id="262" r:id="rId5"/>
    <p:sldId id="318" r:id="rId6"/>
    <p:sldId id="347" r:id="rId7"/>
    <p:sldId id="348" r:id="rId8"/>
    <p:sldId id="346" r:id="rId9"/>
    <p:sldId id="349" r:id="rId10"/>
    <p:sldId id="350" r:id="rId11"/>
    <p:sldId id="354" r:id="rId12"/>
    <p:sldId id="353" r:id="rId13"/>
    <p:sldId id="352" r:id="rId14"/>
    <p:sldId id="351" r:id="rId15"/>
    <p:sldId id="359" r:id="rId16"/>
    <p:sldId id="358" r:id="rId17"/>
    <p:sldId id="357" r:id="rId18"/>
    <p:sldId id="356" r:id="rId19"/>
    <p:sldId id="355" r:id="rId20"/>
    <p:sldId id="367" r:id="rId21"/>
    <p:sldId id="366" r:id="rId22"/>
    <p:sldId id="365" r:id="rId23"/>
    <p:sldId id="364" r:id="rId24"/>
    <p:sldId id="363" r:id="rId25"/>
    <p:sldId id="362" r:id="rId26"/>
    <p:sldId id="361" r:id="rId27"/>
    <p:sldId id="369" r:id="rId28"/>
    <p:sldId id="368" r:id="rId29"/>
    <p:sldId id="372" r:id="rId30"/>
    <p:sldId id="360" r:id="rId31"/>
    <p:sldId id="371" r:id="rId32"/>
    <p:sldId id="294" r:id="rId33"/>
    <p:sldId id="373" r:id="rId34"/>
    <p:sldId id="344" r:id="rId35"/>
  </p:sldIdLst>
  <p:sldSz cx="12192000" cy="6858000"/>
  <p:notesSz cx="6858000" cy="9144000"/>
  <p:embeddedFontLst>
    <p:embeddedFont>
      <p:font typeface="黑体" pitchFamily="49" charset="-122"/>
      <p:regular r:id="rId37"/>
    </p:embeddedFont>
    <p:embeddedFont>
      <p:font typeface="方正粗倩简体" charset="-122"/>
      <p:regular r:id="rId38"/>
    </p:embeddedFont>
    <p:embeddedFont>
      <p:font typeface="Bodoni MT Black" pitchFamily="18" charset="0"/>
      <p:bold r:id="rId39"/>
      <p:boldItalic r:id="rId40"/>
    </p:embeddedFont>
    <p:embeddedFont>
      <p:font typeface="Calibri" pitchFamily="34" charset="0"/>
      <p:regular r:id="rId41"/>
      <p:bold r:id="rId42"/>
      <p:italic r:id="rId43"/>
      <p:boldItalic r:id="rId44"/>
    </p:embeddedFont>
    <p:embeddedFont>
      <p:font typeface="华文楷体" pitchFamily="2" charset="-122"/>
      <p:regular r:id="rId45"/>
    </p:embeddedFont>
    <p:embeddedFont>
      <p:font typeface="Verdana" pitchFamily="34" charset="0"/>
      <p:regular r:id="rId46"/>
      <p:bold r:id="rId47"/>
      <p:italic r:id="rId48"/>
      <p:boldItalic r:id="rId49"/>
    </p:embeddedFont>
    <p:embeddedFont>
      <p:font typeface="微软雅黑" pitchFamily="34" charset="-122"/>
      <p:regular r:id="rId50"/>
      <p:bold r:id="rId51"/>
    </p:embeddedFont>
    <p:embeddedFont>
      <p:font typeface="Calibri Light" pitchFamily="34" charset="0"/>
      <p:regular r:id="rId52"/>
      <p:italic r:id="rId5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9999"/>
    <a:srgbClr val="00B492"/>
    <a:srgbClr val="00FFCC"/>
    <a:srgbClr val="00CC99"/>
    <a:srgbClr val="00FF00"/>
    <a:srgbClr val="3366CC"/>
    <a:srgbClr val="0099FF"/>
    <a:srgbClr val="FFCC99"/>
    <a:srgbClr val="C4E59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65" autoAdjust="0"/>
    <p:restoredTop sz="94063" autoAdjust="0"/>
  </p:normalViewPr>
  <p:slideViewPr>
    <p:cSldViewPr snapToGrid="0">
      <p:cViewPr>
        <p:scale>
          <a:sx n="70" d="100"/>
          <a:sy n="70" d="100"/>
        </p:scale>
        <p:origin x="34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5.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imeng\Desktop\&#35770;&#25991;\&#22266;&#21270;&#31283;&#23450;&#21270;-&#23454;&#39564;&#25968;&#25454;\&#34920;&#38754;&#28024;&#20986;&#27987;&#24230;-11-3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5352803897846137"/>
          <c:y val="2.9573241061130399E-2"/>
          <c:w val="0.8113811781268313"/>
          <c:h val="0.83750174826762558"/>
        </c:manualLayout>
      </c:layout>
      <c:lineChart>
        <c:grouping val="standard"/>
        <c:ser>
          <c:idx val="0"/>
          <c:order val="0"/>
          <c:tx>
            <c:strRef>
              <c:f>做图!$B$77</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做图!$A$78:$A$82</c:f>
              <c:numCache>
                <c:formatCode>General</c:formatCode>
                <c:ptCount val="5"/>
                <c:pt idx="0">
                  <c:v>0</c:v>
                </c:pt>
                <c:pt idx="1">
                  <c:v>15</c:v>
                </c:pt>
                <c:pt idx="2">
                  <c:v>30</c:v>
                </c:pt>
                <c:pt idx="3">
                  <c:v>45</c:v>
                </c:pt>
                <c:pt idx="4">
                  <c:v>60</c:v>
                </c:pt>
              </c:numCache>
            </c:numRef>
          </c:cat>
          <c:val>
            <c:numRef>
              <c:f>做图!$B$78:$B$82</c:f>
              <c:numCache>
                <c:formatCode>0.000_ </c:formatCode>
                <c:ptCount val="5"/>
                <c:pt idx="0">
                  <c:v>0</c:v>
                </c:pt>
                <c:pt idx="1">
                  <c:v>0.12400000000000012</c:v>
                </c:pt>
                <c:pt idx="2">
                  <c:v>0.13993750000000021</c:v>
                </c:pt>
                <c:pt idx="3">
                  <c:v>0.19768750000000002</c:v>
                </c:pt>
                <c:pt idx="4">
                  <c:v>0.21312500000000001</c:v>
                </c:pt>
              </c:numCache>
            </c:numRef>
          </c:val>
        </c:ser>
        <c:ser>
          <c:idx val="1"/>
          <c:order val="1"/>
          <c:tx>
            <c:strRef>
              <c:f>做图!$C$77</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做图!$A$78:$A$82</c:f>
              <c:numCache>
                <c:formatCode>General</c:formatCode>
                <c:ptCount val="5"/>
                <c:pt idx="0">
                  <c:v>0</c:v>
                </c:pt>
                <c:pt idx="1">
                  <c:v>15</c:v>
                </c:pt>
                <c:pt idx="2">
                  <c:v>30</c:v>
                </c:pt>
                <c:pt idx="3">
                  <c:v>45</c:v>
                </c:pt>
                <c:pt idx="4">
                  <c:v>60</c:v>
                </c:pt>
              </c:numCache>
            </c:numRef>
          </c:cat>
          <c:val>
            <c:numRef>
              <c:f>做图!$C$78:$C$82</c:f>
              <c:numCache>
                <c:formatCode>0.000_ </c:formatCode>
                <c:ptCount val="5"/>
                <c:pt idx="0">
                  <c:v>0</c:v>
                </c:pt>
                <c:pt idx="1">
                  <c:v>0.13</c:v>
                </c:pt>
                <c:pt idx="2">
                  <c:v>0.19750000000000009</c:v>
                </c:pt>
                <c:pt idx="3">
                  <c:v>0.20712499999999998</c:v>
                </c:pt>
                <c:pt idx="4">
                  <c:v>0.26074999999999998</c:v>
                </c:pt>
              </c:numCache>
            </c:numRef>
          </c:val>
        </c:ser>
        <c:ser>
          <c:idx val="2"/>
          <c:order val="2"/>
          <c:tx>
            <c:strRef>
              <c:f>做图!$D$77</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做图!$A$78:$A$82</c:f>
              <c:numCache>
                <c:formatCode>General</c:formatCode>
                <c:ptCount val="5"/>
                <c:pt idx="0">
                  <c:v>0</c:v>
                </c:pt>
                <c:pt idx="1">
                  <c:v>15</c:v>
                </c:pt>
                <c:pt idx="2">
                  <c:v>30</c:v>
                </c:pt>
                <c:pt idx="3">
                  <c:v>45</c:v>
                </c:pt>
                <c:pt idx="4">
                  <c:v>60</c:v>
                </c:pt>
              </c:numCache>
            </c:numRef>
          </c:cat>
          <c:val>
            <c:numRef>
              <c:f>做图!$D$78:$D$82</c:f>
              <c:numCache>
                <c:formatCode>0.000_ </c:formatCode>
                <c:ptCount val="5"/>
                <c:pt idx="0">
                  <c:v>0</c:v>
                </c:pt>
                <c:pt idx="1">
                  <c:v>6.3000000000000014E-2</c:v>
                </c:pt>
                <c:pt idx="2">
                  <c:v>8.9250000000000107E-2</c:v>
                </c:pt>
                <c:pt idx="3">
                  <c:v>0.11724999999999999</c:v>
                </c:pt>
                <c:pt idx="4">
                  <c:v>0.20300000000000001</c:v>
                </c:pt>
              </c:numCache>
            </c:numRef>
          </c:val>
        </c:ser>
        <c:ser>
          <c:idx val="3"/>
          <c:order val="3"/>
          <c:tx>
            <c:strRef>
              <c:f>做图!$E$77</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做图!$A$78:$A$82</c:f>
              <c:numCache>
                <c:formatCode>General</c:formatCode>
                <c:ptCount val="5"/>
                <c:pt idx="0">
                  <c:v>0</c:v>
                </c:pt>
                <c:pt idx="1">
                  <c:v>15</c:v>
                </c:pt>
                <c:pt idx="2">
                  <c:v>30</c:v>
                </c:pt>
                <c:pt idx="3">
                  <c:v>45</c:v>
                </c:pt>
                <c:pt idx="4">
                  <c:v>60</c:v>
                </c:pt>
              </c:numCache>
            </c:numRef>
          </c:cat>
          <c:val>
            <c:numRef>
              <c:f>做图!$E$78:$E$82</c:f>
              <c:numCache>
                <c:formatCode>0.000_ </c:formatCode>
                <c:ptCount val="5"/>
                <c:pt idx="0">
                  <c:v>0</c:v>
                </c:pt>
                <c:pt idx="1">
                  <c:v>2.3000000000000007E-2</c:v>
                </c:pt>
                <c:pt idx="2">
                  <c:v>8.9562500000000239E-2</c:v>
                </c:pt>
                <c:pt idx="3">
                  <c:v>0.11874999999999999</c:v>
                </c:pt>
                <c:pt idx="4">
                  <c:v>0.12587499999999988</c:v>
                </c:pt>
              </c:numCache>
            </c:numRef>
          </c:val>
        </c:ser>
        <c:ser>
          <c:idx val="4"/>
          <c:order val="4"/>
          <c:tx>
            <c:strRef>
              <c:f>做图!$F$77</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做图!$A$78:$A$82</c:f>
              <c:numCache>
                <c:formatCode>General</c:formatCode>
                <c:ptCount val="5"/>
                <c:pt idx="0">
                  <c:v>0</c:v>
                </c:pt>
                <c:pt idx="1">
                  <c:v>15</c:v>
                </c:pt>
                <c:pt idx="2">
                  <c:v>30</c:v>
                </c:pt>
                <c:pt idx="3">
                  <c:v>45</c:v>
                </c:pt>
                <c:pt idx="4">
                  <c:v>60</c:v>
                </c:pt>
              </c:numCache>
            </c:numRef>
          </c:cat>
          <c:val>
            <c:numRef>
              <c:f>做图!$F$78:$F$82</c:f>
              <c:numCache>
                <c:formatCode>0.000_ </c:formatCode>
                <c:ptCount val="5"/>
                <c:pt idx="0">
                  <c:v>0</c:v>
                </c:pt>
                <c:pt idx="1">
                  <c:v>2.0000000000000018E-2</c:v>
                </c:pt>
                <c:pt idx="2">
                  <c:v>5.0000000000000017E-2</c:v>
                </c:pt>
                <c:pt idx="3">
                  <c:v>6.1000000000000006E-2</c:v>
                </c:pt>
                <c:pt idx="4">
                  <c:v>7.6875000000000013E-2</c:v>
                </c:pt>
              </c:numCache>
            </c:numRef>
          </c:val>
        </c:ser>
        <c:marker val="1"/>
        <c:axId val="154165632"/>
        <c:axId val="154168704"/>
      </c:lineChart>
      <c:catAx>
        <c:axId val="154165632"/>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4168704"/>
        <c:crosses val="autoZero"/>
        <c:auto val="1"/>
        <c:lblAlgn val="ctr"/>
        <c:lblOffset val="100"/>
      </c:catAx>
      <c:valAx>
        <c:axId val="154168704"/>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4165632"/>
        <c:crosses val="autoZero"/>
        <c:crossBetween val="midCat"/>
      </c:valAx>
      <c:spPr>
        <a:ln>
          <a:noFill/>
        </a:ln>
      </c:spPr>
    </c:plotArea>
    <c:legend>
      <c:legendPos val="r"/>
      <c:layout>
        <c:manualLayout>
          <c:xMode val="edge"/>
          <c:yMode val="edge"/>
          <c:x val="0.15648993180027534"/>
          <c:y val="4.5488137512222818E-2"/>
          <c:w val="0.62467926813184294"/>
          <c:h val="0.1048633626679018"/>
        </c:manualLayout>
      </c:layout>
    </c:legend>
    <c:plotVisOnly val="1"/>
    <c:dispBlanksAs val="gap"/>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6964992052049888"/>
          <c:y val="2.8584169453734671E-2"/>
          <c:w val="0.81140641750767073"/>
          <c:h val="0.84404322369403029"/>
        </c:manualLayout>
      </c:layout>
      <c:lineChart>
        <c:grouping val="standard"/>
        <c:ser>
          <c:idx val="0"/>
          <c:order val="0"/>
          <c:tx>
            <c:strRef>
              <c:f>做图!$B$60</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做图!$A$61:$A$65</c:f>
              <c:numCache>
                <c:formatCode>General</c:formatCode>
                <c:ptCount val="5"/>
                <c:pt idx="0">
                  <c:v>0</c:v>
                </c:pt>
                <c:pt idx="1">
                  <c:v>15</c:v>
                </c:pt>
                <c:pt idx="2">
                  <c:v>30</c:v>
                </c:pt>
                <c:pt idx="3">
                  <c:v>45</c:v>
                </c:pt>
                <c:pt idx="4">
                  <c:v>60</c:v>
                </c:pt>
              </c:numCache>
            </c:numRef>
          </c:cat>
          <c:val>
            <c:numRef>
              <c:f>做图!$B$61:$B$65</c:f>
              <c:numCache>
                <c:formatCode>0.000_ </c:formatCode>
                <c:ptCount val="5"/>
                <c:pt idx="0">
                  <c:v>0</c:v>
                </c:pt>
                <c:pt idx="1">
                  <c:v>3.2000000000000042E-2</c:v>
                </c:pt>
                <c:pt idx="2">
                  <c:v>7.0437500000000014E-2</c:v>
                </c:pt>
                <c:pt idx="3">
                  <c:v>9.9937500000000026E-2</c:v>
                </c:pt>
                <c:pt idx="4">
                  <c:v>0.19943750000000021</c:v>
                </c:pt>
              </c:numCache>
            </c:numRef>
          </c:val>
        </c:ser>
        <c:ser>
          <c:idx val="1"/>
          <c:order val="1"/>
          <c:tx>
            <c:strRef>
              <c:f>做图!$C$60</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做图!$A$61:$A$65</c:f>
              <c:numCache>
                <c:formatCode>General</c:formatCode>
                <c:ptCount val="5"/>
                <c:pt idx="0">
                  <c:v>0</c:v>
                </c:pt>
                <c:pt idx="1">
                  <c:v>15</c:v>
                </c:pt>
                <c:pt idx="2">
                  <c:v>30</c:v>
                </c:pt>
                <c:pt idx="3">
                  <c:v>45</c:v>
                </c:pt>
                <c:pt idx="4">
                  <c:v>60</c:v>
                </c:pt>
              </c:numCache>
            </c:numRef>
          </c:cat>
          <c:val>
            <c:numRef>
              <c:f>做图!$C$61:$C$65</c:f>
              <c:numCache>
                <c:formatCode>0.000_ </c:formatCode>
                <c:ptCount val="5"/>
                <c:pt idx="0">
                  <c:v>0</c:v>
                </c:pt>
                <c:pt idx="1">
                  <c:v>9.6000000000000002E-2</c:v>
                </c:pt>
                <c:pt idx="2">
                  <c:v>0.12693750000000001</c:v>
                </c:pt>
                <c:pt idx="3">
                  <c:v>0.18643750000000037</c:v>
                </c:pt>
                <c:pt idx="4">
                  <c:v>0.21975000000000033</c:v>
                </c:pt>
              </c:numCache>
            </c:numRef>
          </c:val>
        </c:ser>
        <c:ser>
          <c:idx val="2"/>
          <c:order val="2"/>
          <c:tx>
            <c:strRef>
              <c:f>做图!$D$60</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做图!$A$61:$A$65</c:f>
              <c:numCache>
                <c:formatCode>General</c:formatCode>
                <c:ptCount val="5"/>
                <c:pt idx="0">
                  <c:v>0</c:v>
                </c:pt>
                <c:pt idx="1">
                  <c:v>15</c:v>
                </c:pt>
                <c:pt idx="2">
                  <c:v>30</c:v>
                </c:pt>
                <c:pt idx="3">
                  <c:v>45</c:v>
                </c:pt>
                <c:pt idx="4">
                  <c:v>60</c:v>
                </c:pt>
              </c:numCache>
            </c:numRef>
          </c:cat>
          <c:val>
            <c:numRef>
              <c:f>做图!$D$61:$D$65</c:f>
              <c:numCache>
                <c:formatCode>0.000_ </c:formatCode>
                <c:ptCount val="5"/>
                <c:pt idx="0">
                  <c:v>0</c:v>
                </c:pt>
                <c:pt idx="1">
                  <c:v>4.5000000000000012E-2</c:v>
                </c:pt>
                <c:pt idx="2">
                  <c:v>4.9687500000000023E-2</c:v>
                </c:pt>
                <c:pt idx="3">
                  <c:v>9.3250000000000249E-2</c:v>
                </c:pt>
                <c:pt idx="4">
                  <c:v>0.198625</c:v>
                </c:pt>
              </c:numCache>
            </c:numRef>
          </c:val>
        </c:ser>
        <c:ser>
          <c:idx val="3"/>
          <c:order val="3"/>
          <c:tx>
            <c:strRef>
              <c:f>做图!$E$60</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做图!$A$61:$A$65</c:f>
              <c:numCache>
                <c:formatCode>General</c:formatCode>
                <c:ptCount val="5"/>
                <c:pt idx="0">
                  <c:v>0</c:v>
                </c:pt>
                <c:pt idx="1">
                  <c:v>15</c:v>
                </c:pt>
                <c:pt idx="2">
                  <c:v>30</c:v>
                </c:pt>
                <c:pt idx="3">
                  <c:v>45</c:v>
                </c:pt>
                <c:pt idx="4">
                  <c:v>60</c:v>
                </c:pt>
              </c:numCache>
            </c:numRef>
          </c:cat>
          <c:val>
            <c:numRef>
              <c:f>做图!$E$61:$E$65</c:f>
              <c:numCache>
                <c:formatCode>0.000_ </c:formatCode>
                <c:ptCount val="5"/>
                <c:pt idx="0">
                  <c:v>0</c:v>
                </c:pt>
                <c:pt idx="1">
                  <c:v>1.4E-2</c:v>
                </c:pt>
                <c:pt idx="2">
                  <c:v>4.8687500000000002E-2</c:v>
                </c:pt>
                <c:pt idx="3">
                  <c:v>9.681250000000001E-2</c:v>
                </c:pt>
                <c:pt idx="4">
                  <c:v>0.10174999999999998</c:v>
                </c:pt>
              </c:numCache>
            </c:numRef>
          </c:val>
        </c:ser>
        <c:ser>
          <c:idx val="4"/>
          <c:order val="4"/>
          <c:tx>
            <c:strRef>
              <c:f>做图!$F$60</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做图!$A$61:$A$65</c:f>
              <c:numCache>
                <c:formatCode>General</c:formatCode>
                <c:ptCount val="5"/>
                <c:pt idx="0">
                  <c:v>0</c:v>
                </c:pt>
                <c:pt idx="1">
                  <c:v>15</c:v>
                </c:pt>
                <c:pt idx="2">
                  <c:v>30</c:v>
                </c:pt>
                <c:pt idx="3">
                  <c:v>45</c:v>
                </c:pt>
                <c:pt idx="4">
                  <c:v>60</c:v>
                </c:pt>
              </c:numCache>
            </c:numRef>
          </c:cat>
          <c:val>
            <c:numRef>
              <c:f>做图!$F$61:$F$65</c:f>
              <c:numCache>
                <c:formatCode>0.000_ </c:formatCode>
                <c:ptCount val="5"/>
                <c:pt idx="0">
                  <c:v>0</c:v>
                </c:pt>
                <c:pt idx="1">
                  <c:v>2.5000000000000001E-2</c:v>
                </c:pt>
                <c:pt idx="2">
                  <c:v>3.15625E-2</c:v>
                </c:pt>
                <c:pt idx="3">
                  <c:v>5.3374999999999992E-2</c:v>
                </c:pt>
                <c:pt idx="4">
                  <c:v>5.6937500000000002E-2</c:v>
                </c:pt>
              </c:numCache>
            </c:numRef>
          </c:val>
        </c:ser>
        <c:marker val="1"/>
        <c:axId val="162290688"/>
        <c:axId val="188332288"/>
      </c:lineChart>
      <c:catAx>
        <c:axId val="162290688"/>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88332288"/>
        <c:crosses val="autoZero"/>
        <c:auto val="1"/>
        <c:lblAlgn val="ctr"/>
        <c:lblOffset val="100"/>
      </c:catAx>
      <c:valAx>
        <c:axId val="188332288"/>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sz="1050" b="0" i="0" u="none" strike="noStrike" baseline="0">
                    <a:latin typeface="Times New Roman" pitchFamily="18" charset="0"/>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62290688"/>
        <c:crosses val="autoZero"/>
        <c:crossBetween val="midCat"/>
      </c:valAx>
      <c:spPr>
        <a:ln>
          <a:noFill/>
        </a:ln>
      </c:spPr>
    </c:plotArea>
    <c:legend>
      <c:legendPos val="r"/>
      <c:layout>
        <c:manualLayout>
          <c:xMode val="edge"/>
          <c:yMode val="edge"/>
          <c:x val="0.16884980103293581"/>
          <c:y val="3.9766732283464591E-2"/>
          <c:w val="0.53302810938955214"/>
          <c:h val="7.7656824146981857E-2"/>
        </c:manualLayout>
      </c:layout>
    </c:legend>
    <c:plotVisOnly val="1"/>
    <c:dispBlanksAs val="gap"/>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2761683023708278"/>
          <c:y val="8.4062160851594528E-2"/>
          <c:w val="0.83884456324878476"/>
          <c:h val="0.80713481569520795"/>
        </c:manualLayout>
      </c:layout>
      <c:lineChart>
        <c:grouping val="standard"/>
        <c:ser>
          <c:idx val="0"/>
          <c:order val="0"/>
          <c:tx>
            <c:strRef>
              <c:f>做图!$B$45</c:f>
              <c:strCache>
                <c:ptCount val="1"/>
                <c:pt idx="0">
                  <c:v>A</c:v>
                </c:pt>
              </c:strCache>
            </c:strRef>
          </c:tx>
          <c:spPr>
            <a:ln w="9525">
              <a:solidFill>
                <a:schemeClr val="tx1"/>
              </a:solidFill>
            </a:ln>
          </c:spPr>
          <c:marker>
            <c:symbol val="diamond"/>
            <c:size val="7"/>
            <c:spPr>
              <a:solidFill>
                <a:schemeClr val="tx1"/>
              </a:solidFill>
              <a:ln>
                <a:solidFill>
                  <a:sysClr val="windowText" lastClr="000000"/>
                </a:solidFill>
              </a:ln>
            </c:spPr>
          </c:marker>
          <c:cat>
            <c:numRef>
              <c:f>做图!$A$46:$A$50</c:f>
              <c:numCache>
                <c:formatCode>General</c:formatCode>
                <c:ptCount val="5"/>
                <c:pt idx="0">
                  <c:v>0</c:v>
                </c:pt>
                <c:pt idx="1">
                  <c:v>15</c:v>
                </c:pt>
                <c:pt idx="2">
                  <c:v>30</c:v>
                </c:pt>
                <c:pt idx="3">
                  <c:v>45</c:v>
                </c:pt>
                <c:pt idx="4">
                  <c:v>60</c:v>
                </c:pt>
              </c:numCache>
            </c:numRef>
          </c:cat>
          <c:val>
            <c:numRef>
              <c:f>做图!$B$46:$B$50</c:f>
              <c:numCache>
                <c:formatCode>0.000_ </c:formatCode>
                <c:ptCount val="5"/>
                <c:pt idx="0">
                  <c:v>0</c:v>
                </c:pt>
                <c:pt idx="1">
                  <c:v>0.23100000000000001</c:v>
                </c:pt>
                <c:pt idx="2">
                  <c:v>0.24881250000000021</c:v>
                </c:pt>
                <c:pt idx="3">
                  <c:v>0.26806250000000031</c:v>
                </c:pt>
                <c:pt idx="4">
                  <c:v>0.26887500000000031</c:v>
                </c:pt>
              </c:numCache>
            </c:numRef>
          </c:val>
        </c:ser>
        <c:ser>
          <c:idx val="1"/>
          <c:order val="1"/>
          <c:tx>
            <c:strRef>
              <c:f>做图!$C$45</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做图!$A$46:$A$50</c:f>
              <c:numCache>
                <c:formatCode>General</c:formatCode>
                <c:ptCount val="5"/>
                <c:pt idx="0">
                  <c:v>0</c:v>
                </c:pt>
                <c:pt idx="1">
                  <c:v>15</c:v>
                </c:pt>
                <c:pt idx="2">
                  <c:v>30</c:v>
                </c:pt>
                <c:pt idx="3">
                  <c:v>45</c:v>
                </c:pt>
                <c:pt idx="4">
                  <c:v>60</c:v>
                </c:pt>
              </c:numCache>
            </c:numRef>
          </c:cat>
          <c:val>
            <c:numRef>
              <c:f>做图!$C$46:$C$50</c:f>
              <c:numCache>
                <c:formatCode>0.000_ </c:formatCode>
                <c:ptCount val="5"/>
                <c:pt idx="0">
                  <c:v>0</c:v>
                </c:pt>
                <c:pt idx="1">
                  <c:v>0.191</c:v>
                </c:pt>
                <c:pt idx="2">
                  <c:v>0.23318749999999999</c:v>
                </c:pt>
                <c:pt idx="3">
                  <c:v>0.28481250000000086</c:v>
                </c:pt>
                <c:pt idx="4">
                  <c:v>0.29050000000000031</c:v>
                </c:pt>
              </c:numCache>
            </c:numRef>
          </c:val>
        </c:ser>
        <c:ser>
          <c:idx val="2"/>
          <c:order val="2"/>
          <c:tx>
            <c:strRef>
              <c:f>做图!$D$45</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做图!$A$46:$A$50</c:f>
              <c:numCache>
                <c:formatCode>General</c:formatCode>
                <c:ptCount val="5"/>
                <c:pt idx="0">
                  <c:v>0</c:v>
                </c:pt>
                <c:pt idx="1">
                  <c:v>15</c:v>
                </c:pt>
                <c:pt idx="2">
                  <c:v>30</c:v>
                </c:pt>
                <c:pt idx="3">
                  <c:v>45</c:v>
                </c:pt>
                <c:pt idx="4">
                  <c:v>60</c:v>
                </c:pt>
              </c:numCache>
            </c:numRef>
          </c:cat>
          <c:val>
            <c:numRef>
              <c:f>做图!$D$46:$D$50</c:f>
              <c:numCache>
                <c:formatCode>0.000_ </c:formatCode>
                <c:ptCount val="5"/>
                <c:pt idx="0">
                  <c:v>0</c:v>
                </c:pt>
                <c:pt idx="1">
                  <c:v>7.9000000000000153E-2</c:v>
                </c:pt>
                <c:pt idx="2">
                  <c:v>0.17275000000000001</c:v>
                </c:pt>
                <c:pt idx="3">
                  <c:v>0.22962499999999997</c:v>
                </c:pt>
                <c:pt idx="4">
                  <c:v>0.27762500000000001</c:v>
                </c:pt>
              </c:numCache>
            </c:numRef>
          </c:val>
        </c:ser>
        <c:ser>
          <c:idx val="3"/>
          <c:order val="3"/>
          <c:tx>
            <c:strRef>
              <c:f>做图!$E$45</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做图!$A$46:$A$50</c:f>
              <c:numCache>
                <c:formatCode>General</c:formatCode>
                <c:ptCount val="5"/>
                <c:pt idx="0">
                  <c:v>0</c:v>
                </c:pt>
                <c:pt idx="1">
                  <c:v>15</c:v>
                </c:pt>
                <c:pt idx="2">
                  <c:v>30</c:v>
                </c:pt>
                <c:pt idx="3">
                  <c:v>45</c:v>
                </c:pt>
                <c:pt idx="4">
                  <c:v>60</c:v>
                </c:pt>
              </c:numCache>
            </c:numRef>
          </c:cat>
          <c:val>
            <c:numRef>
              <c:f>做图!$E$46:$E$50</c:f>
              <c:numCache>
                <c:formatCode>0.000_ </c:formatCode>
                <c:ptCount val="5"/>
                <c:pt idx="0">
                  <c:v>0</c:v>
                </c:pt>
                <c:pt idx="1">
                  <c:v>3.2000000000000042E-2</c:v>
                </c:pt>
                <c:pt idx="2">
                  <c:v>9.9500000000000255E-2</c:v>
                </c:pt>
                <c:pt idx="3">
                  <c:v>0.14737499999999998</c:v>
                </c:pt>
                <c:pt idx="4">
                  <c:v>0.16318749999999999</c:v>
                </c:pt>
              </c:numCache>
            </c:numRef>
          </c:val>
        </c:ser>
        <c:ser>
          <c:idx val="4"/>
          <c:order val="4"/>
          <c:tx>
            <c:strRef>
              <c:f>做图!$F$45</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做图!$A$46:$A$50</c:f>
              <c:numCache>
                <c:formatCode>General</c:formatCode>
                <c:ptCount val="5"/>
                <c:pt idx="0">
                  <c:v>0</c:v>
                </c:pt>
                <c:pt idx="1">
                  <c:v>15</c:v>
                </c:pt>
                <c:pt idx="2">
                  <c:v>30</c:v>
                </c:pt>
                <c:pt idx="3">
                  <c:v>45</c:v>
                </c:pt>
                <c:pt idx="4">
                  <c:v>60</c:v>
                </c:pt>
              </c:numCache>
            </c:numRef>
          </c:cat>
          <c:val>
            <c:numRef>
              <c:f>做图!$F$46:$F$50</c:f>
              <c:numCache>
                <c:formatCode>0.000_ </c:formatCode>
                <c:ptCount val="5"/>
                <c:pt idx="0">
                  <c:v>0</c:v>
                </c:pt>
                <c:pt idx="1">
                  <c:v>5.1000000000000004E-2</c:v>
                </c:pt>
                <c:pt idx="2">
                  <c:v>5.2875000000000012E-2</c:v>
                </c:pt>
                <c:pt idx="3">
                  <c:v>8.7875000000000023E-2</c:v>
                </c:pt>
                <c:pt idx="4">
                  <c:v>9.1937500000000005E-2</c:v>
                </c:pt>
              </c:numCache>
            </c:numRef>
          </c:val>
        </c:ser>
        <c:marker val="1"/>
        <c:axId val="395934336"/>
        <c:axId val="425348096"/>
      </c:lineChart>
      <c:catAx>
        <c:axId val="395934336"/>
        <c:scaling>
          <c:orientation val="minMax"/>
        </c:scaling>
        <c:axPos val="b"/>
        <c:title>
          <c:tx>
            <c:rich>
              <a:bodyPr/>
              <a:lstStyle/>
              <a:p>
                <a:pPr>
                  <a:defRPr lang="zh-CN" altLang="en-US" sz="1050" b="0" i="0" u="none" strike="noStrike" kern="1200" baseline="0">
                    <a:solidFill>
                      <a:sysClr val="windowText" lastClr="000000"/>
                    </a:solidFill>
                    <a:latin typeface="Times New Roman" pitchFamily="18" charset="0"/>
                    <a:ea typeface="+mn-ea"/>
                    <a:cs typeface="Times New Roman" pitchFamily="18" charset="0"/>
                  </a:defRPr>
                </a:pPr>
                <a:r>
                  <a:rPr lang="zh-CN" altLang="en-US" sz="1050" b="0" i="0" u="none" strike="noStrike" kern="1200" baseline="0">
                    <a:solidFill>
                      <a:sysClr val="windowText" lastClr="000000"/>
                    </a:solidFill>
                    <a:latin typeface="Times New Roman" pitchFamily="18" charset="0"/>
                    <a:ea typeface="+mn-ea"/>
                    <a:cs typeface="Times New Roman" pitchFamily="18" charset="0"/>
                  </a:rPr>
                  <a:t>时间（d）</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425348096"/>
        <c:crosses val="autoZero"/>
        <c:auto val="1"/>
        <c:lblAlgn val="ctr"/>
        <c:lblOffset val="100"/>
        <c:tickLblSkip val="1"/>
        <c:tickMarkSkip val="1"/>
      </c:catAx>
      <c:valAx>
        <c:axId val="425348096"/>
        <c:scaling>
          <c:orientation val="minMax"/>
        </c:scaling>
        <c:axPos val="l"/>
        <c:title>
          <c:tx>
            <c:rich>
              <a:bodyPr/>
              <a:lstStyle/>
              <a:p>
                <a:pPr>
                  <a:defRPr b="0"/>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395934336"/>
        <c:crosses val="autoZero"/>
        <c:crossBetween val="midCat"/>
      </c:valAx>
      <c:spPr>
        <a:ln>
          <a:noFill/>
        </a:ln>
      </c:spPr>
    </c:plotArea>
    <c:legend>
      <c:legendPos val="r"/>
      <c:layout>
        <c:manualLayout>
          <c:xMode val="edge"/>
          <c:yMode val="edge"/>
          <c:x val="0.13191547155168282"/>
          <c:y val="3.41379761547402E-2"/>
          <c:w val="0.57519442513217833"/>
          <c:h val="7.5993565320463974E-2"/>
        </c:manualLayout>
      </c:layout>
    </c:legend>
    <c:plotVisOnly val="1"/>
    <c:dispBlanksAs val="gap"/>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7882852143482064"/>
          <c:y val="2.9675925925926064E-2"/>
          <c:w val="0.79921046906173598"/>
          <c:h val="0.81417443811180845"/>
        </c:manualLayout>
      </c:layout>
      <c:lineChart>
        <c:grouping val="standard"/>
        <c:ser>
          <c:idx val="0"/>
          <c:order val="0"/>
          <c:tx>
            <c:strRef>
              <c:f>做图!$B$98</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做图!$A$99:$A$103</c:f>
              <c:numCache>
                <c:formatCode>General</c:formatCode>
                <c:ptCount val="5"/>
                <c:pt idx="0">
                  <c:v>0</c:v>
                </c:pt>
                <c:pt idx="1">
                  <c:v>15</c:v>
                </c:pt>
                <c:pt idx="2">
                  <c:v>30</c:v>
                </c:pt>
                <c:pt idx="3">
                  <c:v>45</c:v>
                </c:pt>
                <c:pt idx="4">
                  <c:v>60</c:v>
                </c:pt>
              </c:numCache>
            </c:numRef>
          </c:cat>
          <c:val>
            <c:numRef>
              <c:f>做图!$B$99:$B$103</c:f>
              <c:numCache>
                <c:formatCode>0.000_ </c:formatCode>
                <c:ptCount val="5"/>
                <c:pt idx="0">
                  <c:v>0</c:v>
                </c:pt>
                <c:pt idx="1">
                  <c:v>0.12400000000000012</c:v>
                </c:pt>
                <c:pt idx="2">
                  <c:v>0.16618750000000002</c:v>
                </c:pt>
                <c:pt idx="3">
                  <c:v>0.19943750000000021</c:v>
                </c:pt>
                <c:pt idx="4">
                  <c:v>0.20350000000000001</c:v>
                </c:pt>
              </c:numCache>
            </c:numRef>
          </c:val>
        </c:ser>
        <c:ser>
          <c:idx val="1"/>
          <c:order val="1"/>
          <c:tx>
            <c:strRef>
              <c:f>做图!$C$98</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做图!$A$99:$A$103</c:f>
              <c:numCache>
                <c:formatCode>General</c:formatCode>
                <c:ptCount val="5"/>
                <c:pt idx="0">
                  <c:v>0</c:v>
                </c:pt>
                <c:pt idx="1">
                  <c:v>15</c:v>
                </c:pt>
                <c:pt idx="2">
                  <c:v>30</c:v>
                </c:pt>
                <c:pt idx="3">
                  <c:v>45</c:v>
                </c:pt>
                <c:pt idx="4">
                  <c:v>60</c:v>
                </c:pt>
              </c:numCache>
            </c:numRef>
          </c:cat>
          <c:val>
            <c:numRef>
              <c:f>做图!$C$99:$C$103</c:f>
              <c:numCache>
                <c:formatCode>0.000_ </c:formatCode>
                <c:ptCount val="5"/>
                <c:pt idx="0">
                  <c:v>0</c:v>
                </c:pt>
                <c:pt idx="1">
                  <c:v>0.14700000000000021</c:v>
                </c:pt>
                <c:pt idx="2">
                  <c:v>0.15262499999999998</c:v>
                </c:pt>
                <c:pt idx="3">
                  <c:v>0.15612499999999999</c:v>
                </c:pt>
                <c:pt idx="4">
                  <c:v>0.2008125</c:v>
                </c:pt>
              </c:numCache>
            </c:numRef>
          </c:val>
        </c:ser>
        <c:ser>
          <c:idx val="2"/>
          <c:order val="2"/>
          <c:tx>
            <c:strRef>
              <c:f>做图!$D$98</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做图!$A$99:$A$103</c:f>
              <c:numCache>
                <c:formatCode>General</c:formatCode>
                <c:ptCount val="5"/>
                <c:pt idx="0">
                  <c:v>0</c:v>
                </c:pt>
                <c:pt idx="1">
                  <c:v>15</c:v>
                </c:pt>
                <c:pt idx="2">
                  <c:v>30</c:v>
                </c:pt>
                <c:pt idx="3">
                  <c:v>45</c:v>
                </c:pt>
                <c:pt idx="4">
                  <c:v>60</c:v>
                </c:pt>
              </c:numCache>
            </c:numRef>
          </c:cat>
          <c:val>
            <c:numRef>
              <c:f>做图!$D$99:$D$103</c:f>
              <c:numCache>
                <c:formatCode>0.000_ </c:formatCode>
                <c:ptCount val="5"/>
                <c:pt idx="0">
                  <c:v>0</c:v>
                </c:pt>
                <c:pt idx="1">
                  <c:v>4.7000000000000014E-2</c:v>
                </c:pt>
                <c:pt idx="2">
                  <c:v>7.3249999999999968E-2</c:v>
                </c:pt>
                <c:pt idx="3">
                  <c:v>0.10881249999999998</c:v>
                </c:pt>
                <c:pt idx="4">
                  <c:v>0.21381250000000004</c:v>
                </c:pt>
              </c:numCache>
            </c:numRef>
          </c:val>
        </c:ser>
        <c:ser>
          <c:idx val="3"/>
          <c:order val="3"/>
          <c:tx>
            <c:strRef>
              <c:f>做图!$E$98</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做图!$A$99:$A$103</c:f>
              <c:numCache>
                <c:formatCode>General</c:formatCode>
                <c:ptCount val="5"/>
                <c:pt idx="0">
                  <c:v>0</c:v>
                </c:pt>
                <c:pt idx="1">
                  <c:v>15</c:v>
                </c:pt>
                <c:pt idx="2">
                  <c:v>30</c:v>
                </c:pt>
                <c:pt idx="3">
                  <c:v>45</c:v>
                </c:pt>
                <c:pt idx="4">
                  <c:v>60</c:v>
                </c:pt>
              </c:numCache>
            </c:numRef>
          </c:cat>
          <c:val>
            <c:numRef>
              <c:f>做图!$E$99:$E$103</c:f>
              <c:numCache>
                <c:formatCode>0.000_ </c:formatCode>
                <c:ptCount val="5"/>
                <c:pt idx="0">
                  <c:v>0</c:v>
                </c:pt>
                <c:pt idx="1">
                  <c:v>2.1000000000000012E-2</c:v>
                </c:pt>
                <c:pt idx="2">
                  <c:v>8.1000000000000044E-2</c:v>
                </c:pt>
                <c:pt idx="3">
                  <c:v>0.1199375</c:v>
                </c:pt>
                <c:pt idx="4">
                  <c:v>0.12368750000000002</c:v>
                </c:pt>
              </c:numCache>
            </c:numRef>
          </c:val>
        </c:ser>
        <c:ser>
          <c:idx val="4"/>
          <c:order val="4"/>
          <c:tx>
            <c:strRef>
              <c:f>做图!$F$98</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做图!$A$99:$A$103</c:f>
              <c:numCache>
                <c:formatCode>General</c:formatCode>
                <c:ptCount val="5"/>
                <c:pt idx="0">
                  <c:v>0</c:v>
                </c:pt>
                <c:pt idx="1">
                  <c:v>15</c:v>
                </c:pt>
                <c:pt idx="2">
                  <c:v>30</c:v>
                </c:pt>
                <c:pt idx="3">
                  <c:v>45</c:v>
                </c:pt>
                <c:pt idx="4">
                  <c:v>60</c:v>
                </c:pt>
              </c:numCache>
            </c:numRef>
          </c:cat>
          <c:val>
            <c:numRef>
              <c:f>做图!$F$99:$F$103</c:f>
              <c:numCache>
                <c:formatCode>0.000_ </c:formatCode>
                <c:ptCount val="5"/>
                <c:pt idx="0">
                  <c:v>0</c:v>
                </c:pt>
                <c:pt idx="1">
                  <c:v>1.6000000000000021E-2</c:v>
                </c:pt>
                <c:pt idx="2">
                  <c:v>5.4437500000000139E-2</c:v>
                </c:pt>
                <c:pt idx="3">
                  <c:v>9.2812500000000006E-2</c:v>
                </c:pt>
                <c:pt idx="4">
                  <c:v>9.6250000000000044E-2</c:v>
                </c:pt>
              </c:numCache>
            </c:numRef>
          </c:val>
        </c:ser>
        <c:marker val="1"/>
        <c:axId val="150273408"/>
        <c:axId val="150321024"/>
      </c:lineChart>
      <c:catAx>
        <c:axId val="150273408"/>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321024"/>
        <c:crosses val="autoZero"/>
        <c:auto val="1"/>
        <c:lblAlgn val="ctr"/>
        <c:lblOffset val="100"/>
      </c:catAx>
      <c:valAx>
        <c:axId val="150321024"/>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273408"/>
        <c:crosses val="autoZero"/>
        <c:crossBetween val="midCat"/>
      </c:valAx>
      <c:spPr>
        <a:ln>
          <a:noFill/>
        </a:ln>
      </c:spPr>
    </c:plotArea>
    <c:legend>
      <c:legendPos val="r"/>
      <c:layout>
        <c:manualLayout>
          <c:xMode val="edge"/>
          <c:yMode val="edge"/>
          <c:x val="0.17864146981627352"/>
          <c:y val="4.0706707778032737E-2"/>
          <c:w val="0.51408333958255226"/>
          <c:h val="8.9882356938392527E-2"/>
        </c:manualLayout>
      </c:layout>
    </c:legend>
    <c:plotVisOnly val="1"/>
    <c:dispBlanksAs val="gap"/>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7882852143482064"/>
          <c:y val="3.0093896713615103E-2"/>
          <c:w val="0.79114821490687348"/>
          <c:h val="0.81708032974751255"/>
        </c:manualLayout>
      </c:layout>
      <c:lineChart>
        <c:grouping val="standard"/>
        <c:ser>
          <c:idx val="0"/>
          <c:order val="0"/>
          <c:tx>
            <c:strRef>
              <c:f>做图!$B$119</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做图!$A$120:$A$124</c:f>
              <c:numCache>
                <c:formatCode>General</c:formatCode>
                <c:ptCount val="5"/>
                <c:pt idx="0">
                  <c:v>0</c:v>
                </c:pt>
                <c:pt idx="1">
                  <c:v>15</c:v>
                </c:pt>
                <c:pt idx="2">
                  <c:v>30</c:v>
                </c:pt>
                <c:pt idx="3">
                  <c:v>45</c:v>
                </c:pt>
                <c:pt idx="4">
                  <c:v>60</c:v>
                </c:pt>
              </c:numCache>
            </c:numRef>
          </c:cat>
          <c:val>
            <c:numRef>
              <c:f>做图!$B$120:$B$124</c:f>
              <c:numCache>
                <c:formatCode>0.000_ </c:formatCode>
                <c:ptCount val="5"/>
                <c:pt idx="0">
                  <c:v>0</c:v>
                </c:pt>
                <c:pt idx="1">
                  <c:v>0.1520000000000003</c:v>
                </c:pt>
                <c:pt idx="2">
                  <c:v>0.27762500000000007</c:v>
                </c:pt>
                <c:pt idx="3">
                  <c:v>0.33450000000000074</c:v>
                </c:pt>
                <c:pt idx="4">
                  <c:v>0.39462500000000073</c:v>
                </c:pt>
              </c:numCache>
            </c:numRef>
          </c:val>
        </c:ser>
        <c:ser>
          <c:idx val="1"/>
          <c:order val="1"/>
          <c:tx>
            <c:strRef>
              <c:f>做图!$C$119</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做图!$A$120:$A$124</c:f>
              <c:numCache>
                <c:formatCode>General</c:formatCode>
                <c:ptCount val="5"/>
                <c:pt idx="0">
                  <c:v>0</c:v>
                </c:pt>
                <c:pt idx="1">
                  <c:v>15</c:v>
                </c:pt>
                <c:pt idx="2">
                  <c:v>30</c:v>
                </c:pt>
                <c:pt idx="3">
                  <c:v>45</c:v>
                </c:pt>
                <c:pt idx="4">
                  <c:v>60</c:v>
                </c:pt>
              </c:numCache>
            </c:numRef>
          </c:cat>
          <c:val>
            <c:numRef>
              <c:f>做图!$C$120:$C$124</c:f>
              <c:numCache>
                <c:formatCode>0.000_ </c:formatCode>
                <c:ptCount val="5"/>
                <c:pt idx="0">
                  <c:v>0</c:v>
                </c:pt>
                <c:pt idx="1">
                  <c:v>0.14900000000000024</c:v>
                </c:pt>
                <c:pt idx="2">
                  <c:v>0.22025000000000003</c:v>
                </c:pt>
                <c:pt idx="3">
                  <c:v>0.26925000000000004</c:v>
                </c:pt>
                <c:pt idx="4">
                  <c:v>0.34562500000000002</c:v>
                </c:pt>
              </c:numCache>
            </c:numRef>
          </c:val>
        </c:ser>
        <c:ser>
          <c:idx val="2"/>
          <c:order val="2"/>
          <c:tx>
            <c:strRef>
              <c:f>做图!$D$119</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做图!$A$120:$A$124</c:f>
              <c:numCache>
                <c:formatCode>General</c:formatCode>
                <c:ptCount val="5"/>
                <c:pt idx="0">
                  <c:v>0</c:v>
                </c:pt>
                <c:pt idx="1">
                  <c:v>15</c:v>
                </c:pt>
                <c:pt idx="2">
                  <c:v>30</c:v>
                </c:pt>
                <c:pt idx="3">
                  <c:v>45</c:v>
                </c:pt>
                <c:pt idx="4">
                  <c:v>60</c:v>
                </c:pt>
              </c:numCache>
            </c:numRef>
          </c:cat>
          <c:val>
            <c:numRef>
              <c:f>做图!$D$120:$D$124</c:f>
              <c:numCache>
                <c:formatCode>0.000_ </c:formatCode>
                <c:ptCount val="5"/>
                <c:pt idx="0">
                  <c:v>0</c:v>
                </c:pt>
                <c:pt idx="1">
                  <c:v>7.9000000000000153E-2</c:v>
                </c:pt>
                <c:pt idx="2">
                  <c:v>0.18962499999999999</c:v>
                </c:pt>
                <c:pt idx="3">
                  <c:v>0.24387499999999998</c:v>
                </c:pt>
                <c:pt idx="4">
                  <c:v>0.30268750000000061</c:v>
                </c:pt>
              </c:numCache>
            </c:numRef>
          </c:val>
        </c:ser>
        <c:ser>
          <c:idx val="3"/>
          <c:order val="3"/>
          <c:tx>
            <c:strRef>
              <c:f>做图!$E$119</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做图!$A$120:$A$124</c:f>
              <c:numCache>
                <c:formatCode>General</c:formatCode>
                <c:ptCount val="5"/>
                <c:pt idx="0">
                  <c:v>0</c:v>
                </c:pt>
                <c:pt idx="1">
                  <c:v>15</c:v>
                </c:pt>
                <c:pt idx="2">
                  <c:v>30</c:v>
                </c:pt>
                <c:pt idx="3">
                  <c:v>45</c:v>
                </c:pt>
                <c:pt idx="4">
                  <c:v>60</c:v>
                </c:pt>
              </c:numCache>
            </c:numRef>
          </c:cat>
          <c:val>
            <c:numRef>
              <c:f>做图!$E$120:$E$124</c:f>
              <c:numCache>
                <c:formatCode>0.000_ </c:formatCode>
                <c:ptCount val="5"/>
                <c:pt idx="0">
                  <c:v>0</c:v>
                </c:pt>
                <c:pt idx="1">
                  <c:v>3.4000000000000002E-2</c:v>
                </c:pt>
                <c:pt idx="2">
                  <c:v>0.15212499999999998</c:v>
                </c:pt>
                <c:pt idx="3">
                  <c:v>0.21212500000000001</c:v>
                </c:pt>
                <c:pt idx="4">
                  <c:v>0.2215625</c:v>
                </c:pt>
              </c:numCache>
            </c:numRef>
          </c:val>
        </c:ser>
        <c:ser>
          <c:idx val="4"/>
          <c:order val="4"/>
          <c:tx>
            <c:strRef>
              <c:f>做图!$F$119</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做图!$A$120:$A$124</c:f>
              <c:numCache>
                <c:formatCode>General</c:formatCode>
                <c:ptCount val="5"/>
                <c:pt idx="0">
                  <c:v>0</c:v>
                </c:pt>
                <c:pt idx="1">
                  <c:v>15</c:v>
                </c:pt>
                <c:pt idx="2">
                  <c:v>30</c:v>
                </c:pt>
                <c:pt idx="3">
                  <c:v>45</c:v>
                </c:pt>
                <c:pt idx="4">
                  <c:v>60</c:v>
                </c:pt>
              </c:numCache>
            </c:numRef>
          </c:cat>
          <c:val>
            <c:numRef>
              <c:f>做图!$F$120:$F$124</c:f>
              <c:numCache>
                <c:formatCode>0.000_ </c:formatCode>
                <c:ptCount val="5"/>
                <c:pt idx="0">
                  <c:v>0</c:v>
                </c:pt>
                <c:pt idx="1">
                  <c:v>1.9000000000000038E-2</c:v>
                </c:pt>
                <c:pt idx="2">
                  <c:v>8.0875000000000044E-2</c:v>
                </c:pt>
                <c:pt idx="3">
                  <c:v>0.15581250000000021</c:v>
                </c:pt>
                <c:pt idx="4">
                  <c:v>0.17243750000000024</c:v>
                </c:pt>
              </c:numCache>
            </c:numRef>
          </c:val>
        </c:ser>
        <c:marker val="1"/>
        <c:axId val="150520192"/>
        <c:axId val="150522496"/>
      </c:lineChart>
      <c:catAx>
        <c:axId val="150520192"/>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522496"/>
        <c:crosses val="autoZero"/>
        <c:auto val="1"/>
        <c:lblAlgn val="ctr"/>
        <c:lblOffset val="100"/>
        <c:tickLblSkip val="1"/>
      </c:catAx>
      <c:valAx>
        <c:axId val="150522496"/>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520192"/>
        <c:crosses val="autoZero"/>
        <c:crossBetween val="midCat"/>
      </c:valAx>
      <c:spPr>
        <a:ln>
          <a:noFill/>
        </a:ln>
      </c:spPr>
    </c:plotArea>
    <c:legend>
      <c:legendPos val="r"/>
      <c:layout>
        <c:manualLayout>
          <c:xMode val="edge"/>
          <c:yMode val="edge"/>
          <c:x val="0.19424984306340287"/>
          <c:y val="6.3855083688309458E-2"/>
          <c:w val="0.4696389222533624"/>
          <c:h val="9.9141689256056126E-2"/>
        </c:manualLayout>
      </c:layout>
    </c:legend>
    <c:plotVisOnly val="1"/>
    <c:dispBlanksAs val="gap"/>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3519217370555917"/>
          <c:y val="2.9675925925926064E-2"/>
          <c:w val="0.84193672154617061"/>
          <c:h val="0.8241976523767891"/>
        </c:manualLayout>
      </c:layout>
      <c:lineChart>
        <c:grouping val="standard"/>
        <c:ser>
          <c:idx val="0"/>
          <c:order val="0"/>
          <c:tx>
            <c:strRef>
              <c:f>做图!$S$77</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做图!$R$78:$R$82</c:f>
              <c:numCache>
                <c:formatCode>General</c:formatCode>
                <c:ptCount val="5"/>
                <c:pt idx="0">
                  <c:v>0</c:v>
                </c:pt>
                <c:pt idx="1">
                  <c:v>15</c:v>
                </c:pt>
                <c:pt idx="2">
                  <c:v>30</c:v>
                </c:pt>
                <c:pt idx="3">
                  <c:v>45</c:v>
                </c:pt>
                <c:pt idx="4">
                  <c:v>60</c:v>
                </c:pt>
              </c:numCache>
            </c:numRef>
          </c:cat>
          <c:val>
            <c:numRef>
              <c:f>做图!$S$78:$S$82</c:f>
              <c:numCache>
                <c:formatCode>0.000_ </c:formatCode>
                <c:ptCount val="5"/>
                <c:pt idx="0">
                  <c:v>0</c:v>
                </c:pt>
                <c:pt idx="1">
                  <c:v>0.36000000000000032</c:v>
                </c:pt>
                <c:pt idx="2">
                  <c:v>0.37870000000000031</c:v>
                </c:pt>
                <c:pt idx="3">
                  <c:v>0.64190000000000136</c:v>
                </c:pt>
                <c:pt idx="4">
                  <c:v>0.8143999999999999</c:v>
                </c:pt>
              </c:numCache>
            </c:numRef>
          </c:val>
        </c:ser>
        <c:ser>
          <c:idx val="1"/>
          <c:order val="1"/>
          <c:tx>
            <c:strRef>
              <c:f>做图!$T$77</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做图!$R$78:$R$82</c:f>
              <c:numCache>
                <c:formatCode>General</c:formatCode>
                <c:ptCount val="5"/>
                <c:pt idx="0">
                  <c:v>0</c:v>
                </c:pt>
                <c:pt idx="1">
                  <c:v>15</c:v>
                </c:pt>
                <c:pt idx="2">
                  <c:v>30</c:v>
                </c:pt>
                <c:pt idx="3">
                  <c:v>45</c:v>
                </c:pt>
                <c:pt idx="4">
                  <c:v>60</c:v>
                </c:pt>
              </c:numCache>
            </c:numRef>
          </c:cat>
          <c:val>
            <c:numRef>
              <c:f>做图!$T$78:$T$82</c:f>
              <c:numCache>
                <c:formatCode>0.000_ </c:formatCode>
                <c:ptCount val="5"/>
                <c:pt idx="0">
                  <c:v>0</c:v>
                </c:pt>
                <c:pt idx="1">
                  <c:v>0.23200000000000001</c:v>
                </c:pt>
                <c:pt idx="2">
                  <c:v>0.25240000000000001</c:v>
                </c:pt>
                <c:pt idx="3">
                  <c:v>0.44680000000000031</c:v>
                </c:pt>
                <c:pt idx="4">
                  <c:v>0.74680000000000124</c:v>
                </c:pt>
              </c:numCache>
            </c:numRef>
          </c:val>
        </c:ser>
        <c:ser>
          <c:idx val="2"/>
          <c:order val="2"/>
          <c:tx>
            <c:strRef>
              <c:f>做图!$U$77</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做图!$R$78:$R$82</c:f>
              <c:numCache>
                <c:formatCode>General</c:formatCode>
                <c:ptCount val="5"/>
                <c:pt idx="0">
                  <c:v>0</c:v>
                </c:pt>
                <c:pt idx="1">
                  <c:v>15</c:v>
                </c:pt>
                <c:pt idx="2">
                  <c:v>30</c:v>
                </c:pt>
                <c:pt idx="3">
                  <c:v>45</c:v>
                </c:pt>
                <c:pt idx="4">
                  <c:v>60</c:v>
                </c:pt>
              </c:numCache>
            </c:numRef>
          </c:cat>
          <c:val>
            <c:numRef>
              <c:f>做图!$U$78:$U$82</c:f>
              <c:numCache>
                <c:formatCode>0.000_ </c:formatCode>
                <c:ptCount val="5"/>
                <c:pt idx="0">
                  <c:v>0</c:v>
                </c:pt>
                <c:pt idx="1">
                  <c:v>0.16900000000000001</c:v>
                </c:pt>
                <c:pt idx="2">
                  <c:v>0.2089500000000003</c:v>
                </c:pt>
                <c:pt idx="3">
                  <c:v>0.56015000000000004</c:v>
                </c:pt>
                <c:pt idx="4">
                  <c:v>0.74039999999999995</c:v>
                </c:pt>
              </c:numCache>
            </c:numRef>
          </c:val>
        </c:ser>
        <c:ser>
          <c:idx val="3"/>
          <c:order val="3"/>
          <c:tx>
            <c:strRef>
              <c:f>做图!$V$77</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做图!$R$78:$R$82</c:f>
              <c:numCache>
                <c:formatCode>General</c:formatCode>
                <c:ptCount val="5"/>
                <c:pt idx="0">
                  <c:v>0</c:v>
                </c:pt>
                <c:pt idx="1">
                  <c:v>15</c:v>
                </c:pt>
                <c:pt idx="2">
                  <c:v>30</c:v>
                </c:pt>
                <c:pt idx="3">
                  <c:v>45</c:v>
                </c:pt>
                <c:pt idx="4">
                  <c:v>60</c:v>
                </c:pt>
              </c:numCache>
            </c:numRef>
          </c:cat>
          <c:val>
            <c:numRef>
              <c:f>做图!$V$78:$V$82</c:f>
              <c:numCache>
                <c:formatCode>0.000_ </c:formatCode>
                <c:ptCount val="5"/>
                <c:pt idx="0">
                  <c:v>0</c:v>
                </c:pt>
                <c:pt idx="1">
                  <c:v>0.113</c:v>
                </c:pt>
                <c:pt idx="2">
                  <c:v>0.15720000000000037</c:v>
                </c:pt>
                <c:pt idx="3">
                  <c:v>0.41320000000000001</c:v>
                </c:pt>
                <c:pt idx="4">
                  <c:v>0.49195000000000061</c:v>
                </c:pt>
              </c:numCache>
            </c:numRef>
          </c:val>
        </c:ser>
        <c:ser>
          <c:idx val="4"/>
          <c:order val="4"/>
          <c:tx>
            <c:strRef>
              <c:f>做图!$W$77</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做图!$R$78:$R$82</c:f>
              <c:numCache>
                <c:formatCode>General</c:formatCode>
                <c:ptCount val="5"/>
                <c:pt idx="0">
                  <c:v>0</c:v>
                </c:pt>
                <c:pt idx="1">
                  <c:v>15</c:v>
                </c:pt>
                <c:pt idx="2">
                  <c:v>30</c:v>
                </c:pt>
                <c:pt idx="3">
                  <c:v>45</c:v>
                </c:pt>
                <c:pt idx="4">
                  <c:v>60</c:v>
                </c:pt>
              </c:numCache>
            </c:numRef>
          </c:cat>
          <c:val>
            <c:numRef>
              <c:f>做图!$W$78:$W$82</c:f>
              <c:numCache>
                <c:formatCode>0.000_ </c:formatCode>
                <c:ptCount val="5"/>
                <c:pt idx="0">
                  <c:v>0</c:v>
                </c:pt>
                <c:pt idx="1">
                  <c:v>8.9000000000000065E-2</c:v>
                </c:pt>
                <c:pt idx="2">
                  <c:v>0.10005</c:v>
                </c:pt>
                <c:pt idx="3">
                  <c:v>0.35525000000000001</c:v>
                </c:pt>
                <c:pt idx="4">
                  <c:v>0.36275000000000002</c:v>
                </c:pt>
              </c:numCache>
            </c:numRef>
          </c:val>
        </c:ser>
        <c:marker val="1"/>
        <c:axId val="150573824"/>
        <c:axId val="150576128"/>
      </c:lineChart>
      <c:catAx>
        <c:axId val="150573824"/>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576128"/>
        <c:crosses val="autoZero"/>
        <c:auto val="1"/>
        <c:lblAlgn val="ctr"/>
        <c:lblOffset val="100"/>
      </c:catAx>
      <c:valAx>
        <c:axId val="150576128"/>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573824"/>
        <c:crosses val="autoZero"/>
        <c:crossBetween val="midCat"/>
      </c:valAx>
      <c:spPr>
        <a:ln>
          <a:noFill/>
        </a:ln>
      </c:spPr>
    </c:plotArea>
    <c:legend>
      <c:legendPos val="r"/>
      <c:layout>
        <c:manualLayout>
          <c:xMode val="edge"/>
          <c:yMode val="edge"/>
          <c:x val="0.13034499342552941"/>
          <c:y val="3.1447528075384042E-2"/>
          <c:w val="0.49741677027213838"/>
          <c:h val="6.6734133643130814E-2"/>
        </c:manualLayout>
      </c:layout>
    </c:legend>
    <c:plotVisOnly val="1"/>
    <c:dispBlanksAs val="gap"/>
  </c:chart>
  <c:spPr>
    <a:noFill/>
    <a:ln>
      <a:no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7882852143482064"/>
          <c:y val="3.0415183867141191E-2"/>
          <c:w val="0.73877622942123444"/>
          <c:h val="0.83405310990930359"/>
        </c:manualLayout>
      </c:layout>
      <c:lineChart>
        <c:grouping val="standard"/>
        <c:ser>
          <c:idx val="0"/>
          <c:order val="0"/>
          <c:tx>
            <c:strRef>
              <c:f>做图!$S$45</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做图!$R$46:$R$50</c:f>
              <c:numCache>
                <c:formatCode>General</c:formatCode>
                <c:ptCount val="5"/>
                <c:pt idx="0">
                  <c:v>0</c:v>
                </c:pt>
                <c:pt idx="1">
                  <c:v>15</c:v>
                </c:pt>
                <c:pt idx="2">
                  <c:v>30</c:v>
                </c:pt>
                <c:pt idx="3">
                  <c:v>45</c:v>
                </c:pt>
                <c:pt idx="4">
                  <c:v>60</c:v>
                </c:pt>
              </c:numCache>
            </c:numRef>
          </c:cat>
          <c:val>
            <c:numRef>
              <c:f>做图!$S$46:$S$50</c:f>
              <c:numCache>
                <c:formatCode>0.000_ </c:formatCode>
                <c:ptCount val="5"/>
                <c:pt idx="0">
                  <c:v>0</c:v>
                </c:pt>
                <c:pt idx="1">
                  <c:v>5.7000000000000023E-2</c:v>
                </c:pt>
                <c:pt idx="2">
                  <c:v>6.2949999999999992E-2</c:v>
                </c:pt>
                <c:pt idx="3">
                  <c:v>0.27575</c:v>
                </c:pt>
                <c:pt idx="4">
                  <c:v>0.29300000000000032</c:v>
                </c:pt>
              </c:numCache>
            </c:numRef>
          </c:val>
        </c:ser>
        <c:ser>
          <c:idx val="1"/>
          <c:order val="1"/>
          <c:tx>
            <c:strRef>
              <c:f>做图!$T$45</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做图!$R$46:$R$50</c:f>
              <c:numCache>
                <c:formatCode>General</c:formatCode>
                <c:ptCount val="5"/>
                <c:pt idx="0">
                  <c:v>0</c:v>
                </c:pt>
                <c:pt idx="1">
                  <c:v>15</c:v>
                </c:pt>
                <c:pt idx="2">
                  <c:v>30</c:v>
                </c:pt>
                <c:pt idx="3">
                  <c:v>45</c:v>
                </c:pt>
                <c:pt idx="4">
                  <c:v>60</c:v>
                </c:pt>
              </c:numCache>
            </c:numRef>
          </c:cat>
          <c:val>
            <c:numRef>
              <c:f>做图!$T$46:$T$50</c:f>
              <c:numCache>
                <c:formatCode>0.000_ </c:formatCode>
                <c:ptCount val="5"/>
                <c:pt idx="0">
                  <c:v>0</c:v>
                </c:pt>
                <c:pt idx="1">
                  <c:v>4.9000000000000099E-2</c:v>
                </c:pt>
                <c:pt idx="2">
                  <c:v>4.9300000000000122E-2</c:v>
                </c:pt>
                <c:pt idx="3">
                  <c:v>0.23105000000000001</c:v>
                </c:pt>
                <c:pt idx="4">
                  <c:v>0.28880000000000061</c:v>
                </c:pt>
              </c:numCache>
            </c:numRef>
          </c:val>
        </c:ser>
        <c:ser>
          <c:idx val="2"/>
          <c:order val="2"/>
          <c:tx>
            <c:strRef>
              <c:f>做图!$U$45</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做图!$R$46:$R$50</c:f>
              <c:numCache>
                <c:formatCode>General</c:formatCode>
                <c:ptCount val="5"/>
                <c:pt idx="0">
                  <c:v>0</c:v>
                </c:pt>
                <c:pt idx="1">
                  <c:v>15</c:v>
                </c:pt>
                <c:pt idx="2">
                  <c:v>30</c:v>
                </c:pt>
                <c:pt idx="3">
                  <c:v>45</c:v>
                </c:pt>
                <c:pt idx="4">
                  <c:v>60</c:v>
                </c:pt>
              </c:numCache>
            </c:numRef>
          </c:cat>
          <c:val>
            <c:numRef>
              <c:f>做图!$U$46:$U$50</c:f>
              <c:numCache>
                <c:formatCode>0.000_ </c:formatCode>
                <c:ptCount val="5"/>
                <c:pt idx="0">
                  <c:v>0</c:v>
                </c:pt>
                <c:pt idx="1">
                  <c:v>3.2000000000000042E-2</c:v>
                </c:pt>
                <c:pt idx="2">
                  <c:v>5.355E-2</c:v>
                </c:pt>
                <c:pt idx="3">
                  <c:v>0.23195000000000021</c:v>
                </c:pt>
                <c:pt idx="4">
                  <c:v>0.23495000000000021</c:v>
                </c:pt>
              </c:numCache>
            </c:numRef>
          </c:val>
        </c:ser>
        <c:ser>
          <c:idx val="3"/>
          <c:order val="3"/>
          <c:tx>
            <c:strRef>
              <c:f>做图!$V$45</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做图!$R$46:$R$50</c:f>
              <c:numCache>
                <c:formatCode>General</c:formatCode>
                <c:ptCount val="5"/>
                <c:pt idx="0">
                  <c:v>0</c:v>
                </c:pt>
                <c:pt idx="1">
                  <c:v>15</c:v>
                </c:pt>
                <c:pt idx="2">
                  <c:v>30</c:v>
                </c:pt>
                <c:pt idx="3">
                  <c:v>45</c:v>
                </c:pt>
                <c:pt idx="4">
                  <c:v>60</c:v>
                </c:pt>
              </c:numCache>
            </c:numRef>
          </c:cat>
          <c:val>
            <c:numRef>
              <c:f>做图!$V$46:$V$50</c:f>
              <c:numCache>
                <c:formatCode>0.000_ </c:formatCode>
                <c:ptCount val="5"/>
                <c:pt idx="0">
                  <c:v>0</c:v>
                </c:pt>
                <c:pt idx="1">
                  <c:v>6.3E-2</c:v>
                </c:pt>
                <c:pt idx="2">
                  <c:v>7.3200000000000001E-2</c:v>
                </c:pt>
                <c:pt idx="3">
                  <c:v>0.18280000000000021</c:v>
                </c:pt>
                <c:pt idx="4">
                  <c:v>0.2278</c:v>
                </c:pt>
              </c:numCache>
            </c:numRef>
          </c:val>
        </c:ser>
        <c:ser>
          <c:idx val="4"/>
          <c:order val="4"/>
          <c:tx>
            <c:strRef>
              <c:f>做图!$W$45</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做图!$R$46:$R$50</c:f>
              <c:numCache>
                <c:formatCode>General</c:formatCode>
                <c:ptCount val="5"/>
                <c:pt idx="0">
                  <c:v>0</c:v>
                </c:pt>
                <c:pt idx="1">
                  <c:v>15</c:v>
                </c:pt>
                <c:pt idx="2">
                  <c:v>30</c:v>
                </c:pt>
                <c:pt idx="3">
                  <c:v>45</c:v>
                </c:pt>
                <c:pt idx="4">
                  <c:v>60</c:v>
                </c:pt>
              </c:numCache>
            </c:numRef>
          </c:cat>
          <c:val>
            <c:numRef>
              <c:f>做图!$W$46:$W$50</c:f>
              <c:numCache>
                <c:formatCode>0.000_ </c:formatCode>
                <c:ptCount val="5"/>
                <c:pt idx="0">
                  <c:v>0</c:v>
                </c:pt>
                <c:pt idx="1">
                  <c:v>2.5999999999999999E-2</c:v>
                </c:pt>
                <c:pt idx="2">
                  <c:v>4.3350000000000014E-2</c:v>
                </c:pt>
                <c:pt idx="3">
                  <c:v>8.2449999999999996E-2</c:v>
                </c:pt>
                <c:pt idx="4">
                  <c:v>0.12595000000000001</c:v>
                </c:pt>
              </c:numCache>
            </c:numRef>
          </c:val>
        </c:ser>
        <c:marker val="1"/>
        <c:axId val="150631936"/>
        <c:axId val="150650880"/>
      </c:lineChart>
      <c:catAx>
        <c:axId val="150631936"/>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endParaRPr lang="en-US" altLang="en-US" sz="1050" b="0">
                  <a:latin typeface="+mn-ea"/>
                  <a:ea typeface="+mn-ea"/>
                </a:endParaRPr>
              </a:p>
            </c:rich>
          </c:tx>
          <c:layout/>
        </c:title>
        <c:numFmt formatCode="General" sourceLinked="1"/>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650880"/>
        <c:crosses val="autoZero"/>
        <c:auto val="1"/>
        <c:lblAlgn val="ctr"/>
        <c:lblOffset val="100"/>
      </c:catAx>
      <c:valAx>
        <c:axId val="150650880"/>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631936"/>
        <c:crosses val="autoZero"/>
        <c:crossBetween val="midCat"/>
      </c:valAx>
      <c:spPr>
        <a:ln>
          <a:noFill/>
        </a:ln>
      </c:spPr>
    </c:plotArea>
    <c:legend>
      <c:legendPos val="r"/>
      <c:layout>
        <c:manualLayout>
          <c:xMode val="edge"/>
          <c:yMode val="edge"/>
          <c:x val="0.17593808073260986"/>
          <c:y val="4.0360848933618423E-2"/>
          <c:w val="0.46130543900990556"/>
          <c:h val="9.9141680137664945E-2"/>
        </c:manualLayout>
      </c:layout>
    </c:legend>
    <c:plotVisOnly val="1"/>
    <c:dispBlanksAs val="gap"/>
  </c:chart>
  <c:spPr>
    <a:noFill/>
    <a:ln w="0">
      <a:no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423266630619254"/>
          <c:y val="3.0534914270222202E-2"/>
          <c:w val="0.83011526196142316"/>
          <c:h val="0.84030031960290652"/>
        </c:manualLayout>
      </c:layout>
      <c:lineChart>
        <c:grouping val="standard"/>
        <c:ser>
          <c:idx val="0"/>
          <c:order val="0"/>
          <c:tx>
            <c:strRef>
              <c:f>做图!$S$60</c:f>
              <c:strCache>
                <c:ptCount val="1"/>
                <c:pt idx="0">
                  <c:v>A</c:v>
                </c:pt>
              </c:strCache>
            </c:strRef>
          </c:tx>
          <c:spPr>
            <a:ln w="9525">
              <a:solidFill>
                <a:sysClr val="windowText" lastClr="000000"/>
              </a:solidFill>
            </a:ln>
          </c:spPr>
          <c:marker>
            <c:symbol val="diamond"/>
            <c:size val="7"/>
            <c:spPr>
              <a:solidFill>
                <a:sysClr val="windowText" lastClr="000000"/>
              </a:solidFill>
              <a:ln>
                <a:solidFill>
                  <a:sysClr val="windowText" lastClr="000000"/>
                </a:solidFill>
              </a:ln>
            </c:spPr>
          </c:marker>
          <c:cat>
            <c:numRef>
              <c:f>做图!$R$61:$R$65</c:f>
              <c:numCache>
                <c:formatCode>General</c:formatCode>
                <c:ptCount val="5"/>
                <c:pt idx="0">
                  <c:v>0</c:v>
                </c:pt>
                <c:pt idx="1">
                  <c:v>15</c:v>
                </c:pt>
                <c:pt idx="2">
                  <c:v>30</c:v>
                </c:pt>
                <c:pt idx="3">
                  <c:v>45</c:v>
                </c:pt>
                <c:pt idx="4">
                  <c:v>60</c:v>
                </c:pt>
              </c:numCache>
            </c:numRef>
          </c:cat>
          <c:val>
            <c:numRef>
              <c:f>做图!$S$61:$S$65</c:f>
              <c:numCache>
                <c:formatCode>0.000_ </c:formatCode>
                <c:ptCount val="5"/>
                <c:pt idx="0">
                  <c:v>0</c:v>
                </c:pt>
                <c:pt idx="1">
                  <c:v>0.113</c:v>
                </c:pt>
                <c:pt idx="2">
                  <c:v>0.11385000000000001</c:v>
                </c:pt>
                <c:pt idx="3">
                  <c:v>0.27785000000000032</c:v>
                </c:pt>
                <c:pt idx="4">
                  <c:v>0.29885000000000067</c:v>
                </c:pt>
              </c:numCache>
            </c:numRef>
          </c:val>
        </c:ser>
        <c:ser>
          <c:idx val="1"/>
          <c:order val="1"/>
          <c:tx>
            <c:strRef>
              <c:f>做图!$T$60</c:f>
              <c:strCache>
                <c:ptCount val="1"/>
                <c:pt idx="0">
                  <c:v>B</c:v>
                </c:pt>
              </c:strCache>
            </c:strRef>
          </c:tx>
          <c:spPr>
            <a:ln w="9525">
              <a:solidFill>
                <a:sysClr val="windowText" lastClr="000000"/>
              </a:solidFill>
            </a:ln>
          </c:spPr>
          <c:marker>
            <c:symbol val="diamond"/>
            <c:size val="7"/>
            <c:spPr>
              <a:noFill/>
              <a:ln>
                <a:solidFill>
                  <a:sysClr val="windowText" lastClr="000000"/>
                </a:solidFill>
              </a:ln>
            </c:spPr>
          </c:marker>
          <c:cat>
            <c:numRef>
              <c:f>做图!$R$61:$R$65</c:f>
              <c:numCache>
                <c:formatCode>General</c:formatCode>
                <c:ptCount val="5"/>
                <c:pt idx="0">
                  <c:v>0</c:v>
                </c:pt>
                <c:pt idx="1">
                  <c:v>15</c:v>
                </c:pt>
                <c:pt idx="2">
                  <c:v>30</c:v>
                </c:pt>
                <c:pt idx="3">
                  <c:v>45</c:v>
                </c:pt>
                <c:pt idx="4">
                  <c:v>60</c:v>
                </c:pt>
              </c:numCache>
            </c:numRef>
          </c:cat>
          <c:val>
            <c:numRef>
              <c:f>做图!$T$61:$T$65</c:f>
              <c:numCache>
                <c:formatCode>0.000_ </c:formatCode>
                <c:ptCount val="5"/>
                <c:pt idx="0">
                  <c:v>0</c:v>
                </c:pt>
                <c:pt idx="1">
                  <c:v>0.14100000000000001</c:v>
                </c:pt>
                <c:pt idx="2">
                  <c:v>0.14780000000000001</c:v>
                </c:pt>
                <c:pt idx="3">
                  <c:v>0.29260000000000008</c:v>
                </c:pt>
                <c:pt idx="4">
                  <c:v>0.33835000000000115</c:v>
                </c:pt>
              </c:numCache>
            </c:numRef>
          </c:val>
        </c:ser>
        <c:ser>
          <c:idx val="2"/>
          <c:order val="2"/>
          <c:tx>
            <c:strRef>
              <c:f>做图!$U$60</c:f>
              <c:strCache>
                <c:ptCount val="1"/>
                <c:pt idx="0">
                  <c:v>C</c:v>
                </c:pt>
              </c:strCache>
            </c:strRef>
          </c:tx>
          <c:spPr>
            <a:ln w="9525">
              <a:solidFill>
                <a:sysClr val="windowText" lastClr="000000"/>
              </a:solidFill>
            </a:ln>
          </c:spPr>
          <c:marker>
            <c:symbol val="triangle"/>
            <c:size val="7"/>
            <c:spPr>
              <a:solidFill>
                <a:sysClr val="windowText" lastClr="000000"/>
              </a:solidFill>
              <a:ln>
                <a:solidFill>
                  <a:sysClr val="windowText" lastClr="000000"/>
                </a:solidFill>
              </a:ln>
            </c:spPr>
          </c:marker>
          <c:cat>
            <c:numRef>
              <c:f>做图!$R$61:$R$65</c:f>
              <c:numCache>
                <c:formatCode>General</c:formatCode>
                <c:ptCount val="5"/>
                <c:pt idx="0">
                  <c:v>0</c:v>
                </c:pt>
                <c:pt idx="1">
                  <c:v>15</c:v>
                </c:pt>
                <c:pt idx="2">
                  <c:v>30</c:v>
                </c:pt>
                <c:pt idx="3">
                  <c:v>45</c:v>
                </c:pt>
                <c:pt idx="4">
                  <c:v>60</c:v>
                </c:pt>
              </c:numCache>
            </c:numRef>
          </c:cat>
          <c:val>
            <c:numRef>
              <c:f>做图!$U$61:$U$65</c:f>
              <c:numCache>
                <c:formatCode>0.000_ </c:formatCode>
                <c:ptCount val="5"/>
                <c:pt idx="0">
                  <c:v>0</c:v>
                </c:pt>
                <c:pt idx="1">
                  <c:v>0.12400000000000012</c:v>
                </c:pt>
                <c:pt idx="2">
                  <c:v>0.13250000000000001</c:v>
                </c:pt>
                <c:pt idx="3">
                  <c:v>0.23890000000000033</c:v>
                </c:pt>
                <c:pt idx="4">
                  <c:v>0.27115</c:v>
                </c:pt>
              </c:numCache>
            </c:numRef>
          </c:val>
        </c:ser>
        <c:ser>
          <c:idx val="3"/>
          <c:order val="3"/>
          <c:tx>
            <c:strRef>
              <c:f>做图!$V$60</c:f>
              <c:strCache>
                <c:ptCount val="1"/>
                <c:pt idx="0">
                  <c:v>D</c:v>
                </c:pt>
              </c:strCache>
            </c:strRef>
          </c:tx>
          <c:spPr>
            <a:ln w="9525">
              <a:solidFill>
                <a:sysClr val="windowText" lastClr="000000"/>
              </a:solidFill>
            </a:ln>
          </c:spPr>
          <c:marker>
            <c:symbol val="triangle"/>
            <c:size val="7"/>
            <c:spPr>
              <a:noFill/>
              <a:ln>
                <a:solidFill>
                  <a:sysClr val="windowText" lastClr="000000"/>
                </a:solidFill>
              </a:ln>
            </c:spPr>
          </c:marker>
          <c:cat>
            <c:numRef>
              <c:f>做图!$R$61:$R$65</c:f>
              <c:numCache>
                <c:formatCode>General</c:formatCode>
                <c:ptCount val="5"/>
                <c:pt idx="0">
                  <c:v>0</c:v>
                </c:pt>
                <c:pt idx="1">
                  <c:v>15</c:v>
                </c:pt>
                <c:pt idx="2">
                  <c:v>30</c:v>
                </c:pt>
                <c:pt idx="3">
                  <c:v>45</c:v>
                </c:pt>
                <c:pt idx="4">
                  <c:v>60</c:v>
                </c:pt>
              </c:numCache>
            </c:numRef>
          </c:cat>
          <c:val>
            <c:numRef>
              <c:f>做图!$V$61:$V$65</c:f>
              <c:numCache>
                <c:formatCode>0.000_ </c:formatCode>
                <c:ptCount val="5"/>
                <c:pt idx="0">
                  <c:v>0</c:v>
                </c:pt>
                <c:pt idx="1">
                  <c:v>5.1999999999999998E-2</c:v>
                </c:pt>
                <c:pt idx="2">
                  <c:v>7.4950000000000003E-2</c:v>
                </c:pt>
                <c:pt idx="3">
                  <c:v>0.18295000000000033</c:v>
                </c:pt>
                <c:pt idx="4">
                  <c:v>0.18745000000000037</c:v>
                </c:pt>
              </c:numCache>
            </c:numRef>
          </c:val>
        </c:ser>
        <c:ser>
          <c:idx val="4"/>
          <c:order val="4"/>
          <c:tx>
            <c:strRef>
              <c:f>做图!$W$60</c:f>
              <c:strCache>
                <c:ptCount val="1"/>
                <c:pt idx="0">
                  <c:v>E</c:v>
                </c:pt>
              </c:strCache>
            </c:strRef>
          </c:tx>
          <c:spPr>
            <a:ln w="9525">
              <a:solidFill>
                <a:sysClr val="windowText" lastClr="000000"/>
              </a:solidFill>
            </a:ln>
          </c:spPr>
          <c:marker>
            <c:symbol val="square"/>
            <c:size val="6"/>
            <c:spPr>
              <a:solidFill>
                <a:sysClr val="windowText" lastClr="000000"/>
              </a:solidFill>
              <a:ln>
                <a:solidFill>
                  <a:sysClr val="windowText" lastClr="000000"/>
                </a:solidFill>
              </a:ln>
            </c:spPr>
          </c:marker>
          <c:cat>
            <c:numRef>
              <c:f>做图!$R$61:$R$65</c:f>
              <c:numCache>
                <c:formatCode>General</c:formatCode>
                <c:ptCount val="5"/>
                <c:pt idx="0">
                  <c:v>0</c:v>
                </c:pt>
                <c:pt idx="1">
                  <c:v>15</c:v>
                </c:pt>
                <c:pt idx="2">
                  <c:v>30</c:v>
                </c:pt>
                <c:pt idx="3">
                  <c:v>45</c:v>
                </c:pt>
                <c:pt idx="4">
                  <c:v>60</c:v>
                </c:pt>
              </c:numCache>
            </c:numRef>
          </c:cat>
          <c:val>
            <c:numRef>
              <c:f>做图!$W$61:$W$65</c:f>
              <c:numCache>
                <c:formatCode>0.000_ </c:formatCode>
                <c:ptCount val="5"/>
                <c:pt idx="0">
                  <c:v>0</c:v>
                </c:pt>
                <c:pt idx="1">
                  <c:v>2.1999999999999999E-2</c:v>
                </c:pt>
                <c:pt idx="2">
                  <c:v>5.2700000000000115E-2</c:v>
                </c:pt>
                <c:pt idx="3">
                  <c:v>0.11040000000000001</c:v>
                </c:pt>
                <c:pt idx="4">
                  <c:v>0.13139999999999999</c:v>
                </c:pt>
              </c:numCache>
            </c:numRef>
          </c:val>
        </c:ser>
        <c:marker val="1"/>
        <c:axId val="150808064"/>
        <c:axId val="150818816"/>
      </c:lineChart>
      <c:catAx>
        <c:axId val="150808064"/>
        <c:scaling>
          <c:orientation val="minMax"/>
        </c:scaling>
        <c:axPos val="b"/>
        <c:title>
          <c:tx>
            <c:rich>
              <a:bodyPr/>
              <a:lstStyle/>
              <a:p>
                <a:pPr>
                  <a:defRPr sz="1050" b="0">
                    <a:latin typeface="+mn-ea"/>
                    <a:ea typeface="+mn-ea"/>
                  </a:defRPr>
                </a:pPr>
                <a:r>
                  <a:rPr lang="zh-CN" altLang="en-US" sz="1050" b="0">
                    <a:latin typeface="+mn-ea"/>
                    <a:ea typeface="+mn-ea"/>
                  </a:rPr>
                  <a:t>时间（</a:t>
                </a:r>
                <a:r>
                  <a:rPr lang="en-US" altLang="zh-CN" sz="1050" b="0">
                    <a:latin typeface="Times New Roman" pitchFamily="18" charset="0"/>
                    <a:ea typeface="+mn-ea"/>
                    <a:cs typeface="Times New Roman" pitchFamily="18" charset="0"/>
                  </a:rPr>
                  <a:t>d</a:t>
                </a:r>
                <a:r>
                  <a:rPr lang="zh-CN" altLang="en-US" sz="1050" b="0">
                    <a:latin typeface="+mn-ea"/>
                    <a:ea typeface="+mn-ea"/>
                  </a:rPr>
                  <a:t>）</a:t>
                </a:r>
              </a:p>
            </c:rich>
          </c:tx>
          <c:layout/>
        </c:title>
        <c:numFmt formatCode="General" sourceLinked="1"/>
        <c:majorTickMark val="in"/>
        <c:tickLblPos val="nextTo"/>
        <c:spPr>
          <a:ln>
            <a:solidFill>
              <a:sysClr val="windowText" lastClr="000000"/>
            </a:solidFill>
          </a:ln>
        </c:spPr>
        <c:txPr>
          <a:bodyPr/>
          <a:lstStyle/>
          <a:p>
            <a:pPr>
              <a:defRPr>
                <a:latin typeface="Times New Roman" pitchFamily="18" charset="0"/>
                <a:cs typeface="Times New Roman" pitchFamily="18" charset="0"/>
              </a:defRPr>
            </a:pPr>
            <a:endParaRPr lang="zh-CN"/>
          </a:p>
        </c:txPr>
        <c:crossAx val="150818816"/>
        <c:crosses val="autoZero"/>
        <c:auto val="1"/>
        <c:lblAlgn val="ctr"/>
        <c:lblOffset val="100"/>
      </c:catAx>
      <c:valAx>
        <c:axId val="150818816"/>
        <c:scaling>
          <c:orientation val="minMax"/>
        </c:scaling>
        <c:axPos val="l"/>
        <c:title>
          <c:tx>
            <c:rich>
              <a:bodyPr/>
              <a:lstStyle/>
              <a:p>
                <a:pPr>
                  <a:defRPr sz="1050" b="0">
                    <a:latin typeface="+mn-ea"/>
                    <a:ea typeface="+mn-ea"/>
                  </a:defRPr>
                </a:pPr>
                <a:r>
                  <a:rPr lang="zh-CN" altLang="en-US" sz="1050" b="0">
                    <a:latin typeface="+mn-ea"/>
                    <a:ea typeface="+mn-ea"/>
                  </a:rPr>
                  <a:t>镍浸出浓度值（</a:t>
                </a:r>
                <a:r>
                  <a:rPr lang="en-US" altLang="zh-CN" sz="1050" b="0">
                    <a:latin typeface="Times New Roman" pitchFamily="18" charset="0"/>
                    <a:ea typeface="+mn-ea"/>
                    <a:cs typeface="Times New Roman" pitchFamily="18" charset="0"/>
                  </a:rPr>
                  <a:t>mg/L</a:t>
                </a:r>
                <a:r>
                  <a:rPr lang="zh-CN" altLang="en-US" sz="1050" b="0">
                    <a:latin typeface="+mn-ea"/>
                    <a:ea typeface="+mn-ea"/>
                  </a:rPr>
                  <a:t>）</a:t>
                </a:r>
              </a:p>
            </c:rich>
          </c:tx>
          <c:layout/>
        </c:title>
        <c:numFmt formatCode="0.00_ " sourceLinked="0"/>
        <c:majorTickMark val="in"/>
        <c:tickLblPos val="nextTo"/>
        <c:spPr>
          <a:ln>
            <a:solidFill>
              <a:sysClr val="windowText" lastClr="000000"/>
            </a:solidFill>
          </a:ln>
        </c:spPr>
        <c:txPr>
          <a:bodyPr/>
          <a:lstStyle/>
          <a:p>
            <a:pPr>
              <a:defRPr sz="1050">
                <a:latin typeface="Times New Roman" pitchFamily="18" charset="0"/>
                <a:cs typeface="Times New Roman" pitchFamily="18" charset="0"/>
              </a:defRPr>
            </a:pPr>
            <a:endParaRPr lang="zh-CN"/>
          </a:p>
        </c:txPr>
        <c:crossAx val="150808064"/>
        <c:crosses val="autoZero"/>
        <c:crossBetween val="midCat"/>
      </c:valAx>
      <c:spPr>
        <a:ln>
          <a:noFill/>
        </a:ln>
      </c:spPr>
    </c:plotArea>
    <c:legend>
      <c:legendPos val="r"/>
      <c:layout>
        <c:manualLayout>
          <c:xMode val="edge"/>
          <c:yMode val="edge"/>
          <c:x val="0.14976398950131312"/>
          <c:y val="4.1010207057451321E-2"/>
          <c:w val="0.44544209973753285"/>
          <c:h val="8.8047994000750002E-2"/>
        </c:manualLayout>
      </c:layout>
    </c:legend>
    <c:plotVisOnly val="1"/>
    <c:dispBlanksAs val="gap"/>
  </c:chart>
  <c:spPr>
    <a:noFill/>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08930F9C-3344-4FD2-9756-DD5075FEFBCC}">
      <dgm:prSet phldrT="[文本]" custT="1"/>
      <dgm:spPr>
        <a:solidFill>
          <a:srgbClr val="C4E59F"/>
        </a:solidFill>
      </dgm:spPr>
      <dgm:t>
        <a:bodyPr/>
        <a:lstStyle/>
        <a:p>
          <a:r>
            <a:rPr lang="zh-CN" altLang="en-US" sz="2000" b="0" dirty="0" smtClean="0">
              <a:solidFill>
                <a:schemeClr val="tx1"/>
              </a:solidFill>
            </a:rPr>
            <a:t>健康风险评估</a:t>
          </a:r>
          <a:endParaRPr lang="zh-CN" altLang="en-US" sz="2000" b="0" dirty="0">
            <a:solidFill>
              <a:schemeClr val="tx1"/>
            </a:solidFill>
          </a:endParaRPr>
        </a:p>
      </dgm:t>
    </dgm:pt>
    <dgm:pt modelId="{1A52C99D-B71B-437F-A1C4-1FB44157EE5E}" type="parTrans" cxnId="{59B659A2-855F-42AF-BF6D-84497A624FD6}">
      <dgm:prSet/>
      <dgm:spPr/>
      <dgm:t>
        <a:bodyPr/>
        <a:lstStyle/>
        <a:p>
          <a:endParaRPr lang="zh-CN" altLang="en-US" sz="2000">
            <a:solidFill>
              <a:schemeClr val="tx1"/>
            </a:solidFill>
          </a:endParaRPr>
        </a:p>
      </dgm:t>
    </dgm:pt>
    <dgm:pt modelId="{2297061C-41BB-447E-90CE-0992FE5BF460}" type="sibTrans" cxnId="{59B659A2-855F-42AF-BF6D-84497A624FD6}">
      <dgm:prSet/>
      <dgm:spPr/>
      <dgm:t>
        <a:bodyPr/>
        <a:lstStyle/>
        <a:p>
          <a:endParaRPr lang="zh-CN" altLang="en-US" sz="2000">
            <a:solidFill>
              <a:schemeClr val="tx1"/>
            </a:solidFill>
          </a:endParaRPr>
        </a:p>
      </dgm:t>
    </dgm:pt>
    <dgm:pt modelId="{EA0FD6CA-8AAF-4C1A-8F4B-8F15909B05AF}">
      <dgm:prSet phldrT="[文本]" custT="1"/>
      <dgm:spPr>
        <a:solidFill>
          <a:srgbClr val="92D050"/>
        </a:solidFill>
      </dgm:spPr>
      <dgm:t>
        <a:bodyPr/>
        <a:lstStyle/>
        <a:p>
          <a:r>
            <a:rPr lang="zh-CN" altLang="en-US" sz="2000" dirty="0" smtClean="0">
              <a:solidFill>
                <a:schemeClr val="tx1"/>
              </a:solidFill>
            </a:rPr>
            <a:t>暴露评估</a:t>
          </a:r>
          <a:endParaRPr lang="zh-CN" altLang="en-US" sz="2000" dirty="0">
            <a:solidFill>
              <a:schemeClr val="tx1"/>
            </a:solidFill>
          </a:endParaRPr>
        </a:p>
      </dgm:t>
    </dgm:pt>
    <dgm:pt modelId="{FDC0D4EB-C359-4F9F-B90C-DB7FFD67C072}" type="parTrans" cxnId="{038EC130-8EB4-4EA9-85B9-9670A98B6ED8}">
      <dgm:prSet custT="1"/>
      <dgm:spPr/>
      <dgm:t>
        <a:bodyPr/>
        <a:lstStyle/>
        <a:p>
          <a:endParaRPr lang="zh-CN" altLang="en-US" sz="2000">
            <a:solidFill>
              <a:schemeClr val="tx1"/>
            </a:solidFill>
          </a:endParaRPr>
        </a:p>
      </dgm:t>
    </dgm:pt>
    <dgm:pt modelId="{1EFCDB8A-92D7-40E8-A605-619634DFCE47}" type="sibTrans" cxnId="{038EC130-8EB4-4EA9-85B9-9670A98B6ED8}">
      <dgm:prSet/>
      <dgm:spPr/>
      <dgm:t>
        <a:bodyPr/>
        <a:lstStyle/>
        <a:p>
          <a:endParaRPr lang="zh-CN" altLang="en-US" sz="2000">
            <a:solidFill>
              <a:schemeClr val="tx1"/>
            </a:solidFill>
          </a:endParaRPr>
        </a:p>
      </dgm:t>
    </dgm:pt>
    <dgm:pt modelId="{DFB6435C-035B-4E47-B67D-7AC0695F444C}">
      <dgm:prSet phldrT="[文本]" custT="1"/>
      <dgm:spPr>
        <a:solidFill>
          <a:srgbClr val="92D050"/>
        </a:solidFill>
      </dgm:spPr>
      <dgm:t>
        <a:bodyPr/>
        <a:lstStyle/>
        <a:p>
          <a:r>
            <a:rPr lang="zh-CN" altLang="en-US" sz="2000" dirty="0" smtClean="0">
              <a:solidFill>
                <a:schemeClr val="tx1"/>
              </a:solidFill>
            </a:rPr>
            <a:t>毒性评估</a:t>
          </a:r>
          <a:endParaRPr lang="zh-CN" altLang="en-US" sz="2000" dirty="0">
            <a:solidFill>
              <a:schemeClr val="tx1"/>
            </a:solidFill>
          </a:endParaRPr>
        </a:p>
      </dgm:t>
    </dgm:pt>
    <dgm:pt modelId="{251724AE-138A-41A2-B104-7039C255877D}" type="parTrans" cxnId="{0194EAC1-1124-438B-AB9F-20C6F592A0F1}">
      <dgm:prSet custT="1"/>
      <dgm:spPr/>
      <dgm:t>
        <a:bodyPr/>
        <a:lstStyle/>
        <a:p>
          <a:endParaRPr lang="zh-CN" altLang="en-US" sz="2000">
            <a:solidFill>
              <a:schemeClr val="tx1"/>
            </a:solidFill>
          </a:endParaRPr>
        </a:p>
      </dgm:t>
    </dgm:pt>
    <dgm:pt modelId="{CCB479DE-2136-4DBF-894D-2F64D71BBA4F}" type="sibTrans" cxnId="{0194EAC1-1124-438B-AB9F-20C6F592A0F1}">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altLang="en-US" sz="2000" dirty="0" smtClean="0">
              <a:solidFill>
                <a:schemeClr val="tx1"/>
              </a:solidFill>
            </a:rPr>
            <a:t>风险表征</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4E1C0D78-87A3-4FB5-9DEF-10AD52286151}">
      <dgm:prSet phldrT="[文本]" custT="1"/>
      <dgm:spPr>
        <a:solidFill>
          <a:srgbClr val="C4E59F"/>
        </a:solidFill>
      </dgm:spPr>
      <dgm:t>
        <a:bodyPr/>
        <a:lstStyle/>
        <a:p>
          <a:r>
            <a:rPr lang="zh-CN" altLang="en-US" sz="2000" dirty="0" smtClean="0">
              <a:solidFill>
                <a:schemeClr val="tx1"/>
              </a:solidFill>
            </a:rPr>
            <a:t>风险控制值计算</a:t>
          </a:r>
          <a:endParaRPr lang="zh-CN" altLang="en-US" sz="2000" dirty="0">
            <a:solidFill>
              <a:schemeClr val="tx1"/>
            </a:solidFill>
          </a:endParaRPr>
        </a:p>
      </dgm:t>
    </dgm:pt>
    <dgm:pt modelId="{52AB973C-CD97-4CBB-A14D-0B7299025DC4}" type="parTrans" cxnId="{5C733E63-1131-4556-8F0E-E8628C39358F}">
      <dgm:prSet custT="1"/>
      <dgm:spPr/>
      <dgm:t>
        <a:bodyPr/>
        <a:lstStyle/>
        <a:p>
          <a:endParaRPr lang="zh-CN" altLang="en-US" sz="2000">
            <a:solidFill>
              <a:schemeClr val="tx1"/>
            </a:solidFill>
          </a:endParaRPr>
        </a:p>
      </dgm:t>
    </dgm:pt>
    <dgm:pt modelId="{6D648ED2-640D-4EAC-8409-FE4516418D7D}" type="sibTrans" cxnId="{5C733E63-1131-4556-8F0E-E8628C39358F}">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EE526536-A208-4260-B222-F957011AE763}" type="pres">
      <dgm:prSet presAssocID="{08930F9C-3344-4FD2-9756-DD5075FEFBCC}" presName="root1" presStyleCnt="0"/>
      <dgm:spPr/>
    </dgm:pt>
    <dgm:pt modelId="{FD2669E7-230E-4938-9813-529EF43B942C}" type="pres">
      <dgm:prSet presAssocID="{08930F9C-3344-4FD2-9756-DD5075FEFBCC}" presName="LevelOneTextNode" presStyleLbl="node0" presStyleIdx="0" presStyleCnt="1" custScaleX="157104" custScaleY="57635" custLinFactNeighborX="-30" custLinFactNeighborY="-5159">
        <dgm:presLayoutVars>
          <dgm:chPref val="3"/>
        </dgm:presLayoutVars>
      </dgm:prSet>
      <dgm:spPr/>
      <dgm:t>
        <a:bodyPr/>
        <a:lstStyle/>
        <a:p>
          <a:endParaRPr lang="zh-CN" altLang="en-US"/>
        </a:p>
      </dgm:t>
    </dgm:pt>
    <dgm:pt modelId="{AA4B1DD9-9501-42FE-8FDB-D6AA0F520D50}" type="pres">
      <dgm:prSet presAssocID="{08930F9C-3344-4FD2-9756-DD5075FEFBCC}" presName="level2hierChild" presStyleCnt="0"/>
      <dgm:spPr/>
    </dgm:pt>
    <dgm:pt modelId="{39223F98-65EE-47AD-AE52-6CE104E4749D}" type="pres">
      <dgm:prSet presAssocID="{FDC0D4EB-C359-4F9F-B90C-DB7FFD67C072}" presName="conn2-1" presStyleLbl="parChTrans1D2" presStyleIdx="0" presStyleCnt="4"/>
      <dgm:spPr/>
      <dgm:t>
        <a:bodyPr/>
        <a:lstStyle/>
        <a:p>
          <a:endParaRPr lang="zh-CN" altLang="en-US"/>
        </a:p>
      </dgm:t>
    </dgm:pt>
    <dgm:pt modelId="{D9FD51C5-6C66-4554-BAED-95C782EE4C23}" type="pres">
      <dgm:prSet presAssocID="{FDC0D4EB-C359-4F9F-B90C-DB7FFD67C072}" presName="connTx" presStyleLbl="parChTrans1D2" presStyleIdx="0" presStyleCnt="4"/>
      <dgm:spPr/>
      <dgm:t>
        <a:bodyPr/>
        <a:lstStyle/>
        <a:p>
          <a:endParaRPr lang="zh-CN" altLang="en-US"/>
        </a:p>
      </dgm:t>
    </dgm:pt>
    <dgm:pt modelId="{7C787B10-B90F-469B-B132-59C72A0333E3}" type="pres">
      <dgm:prSet presAssocID="{EA0FD6CA-8AAF-4C1A-8F4B-8F15909B05AF}" presName="root2" presStyleCnt="0"/>
      <dgm:spPr/>
    </dgm:pt>
    <dgm:pt modelId="{E1CBA49A-1662-413C-872D-E49539B9E495}" type="pres">
      <dgm:prSet presAssocID="{EA0FD6CA-8AAF-4C1A-8F4B-8F15909B05AF}" presName="LevelTwoTextNode" presStyleLbl="node2" presStyleIdx="0" presStyleCnt="4" custScaleY="60740" custLinFactNeighborX="-1164" custLinFactNeighborY="-54887">
        <dgm:presLayoutVars>
          <dgm:chPref val="3"/>
        </dgm:presLayoutVars>
      </dgm:prSet>
      <dgm:spPr/>
      <dgm:t>
        <a:bodyPr/>
        <a:lstStyle/>
        <a:p>
          <a:endParaRPr lang="zh-CN" altLang="en-US"/>
        </a:p>
      </dgm:t>
    </dgm:pt>
    <dgm:pt modelId="{34417609-90DD-4067-A75B-471D7E5AF031}" type="pres">
      <dgm:prSet presAssocID="{EA0FD6CA-8AAF-4C1A-8F4B-8F15909B05AF}" presName="level3hierChild" presStyleCnt="0"/>
      <dgm:spPr/>
    </dgm:pt>
    <dgm:pt modelId="{6103DA0F-85FE-41EE-B2CC-A439A9280CDD}" type="pres">
      <dgm:prSet presAssocID="{251724AE-138A-41A2-B104-7039C255877D}" presName="conn2-1" presStyleLbl="parChTrans1D2" presStyleIdx="1" presStyleCnt="4"/>
      <dgm:spPr/>
      <dgm:t>
        <a:bodyPr/>
        <a:lstStyle/>
        <a:p>
          <a:endParaRPr lang="zh-CN" altLang="en-US"/>
        </a:p>
      </dgm:t>
    </dgm:pt>
    <dgm:pt modelId="{808919E8-D551-4EF5-987C-855A31B077C5}" type="pres">
      <dgm:prSet presAssocID="{251724AE-138A-41A2-B104-7039C255877D}" presName="connTx" presStyleLbl="parChTrans1D2" presStyleIdx="1" presStyleCnt="4"/>
      <dgm:spPr/>
      <dgm:t>
        <a:bodyPr/>
        <a:lstStyle/>
        <a:p>
          <a:endParaRPr lang="zh-CN" altLang="en-US"/>
        </a:p>
      </dgm:t>
    </dgm:pt>
    <dgm:pt modelId="{540CC760-ADB8-4AD2-B81E-6E9D534CEFD3}" type="pres">
      <dgm:prSet presAssocID="{DFB6435C-035B-4E47-B67D-7AC0695F444C}" presName="root2" presStyleCnt="0"/>
      <dgm:spPr/>
    </dgm:pt>
    <dgm:pt modelId="{0D451558-9131-4E28-BE04-DF70E39A6633}" type="pres">
      <dgm:prSet presAssocID="{DFB6435C-035B-4E47-B67D-7AC0695F444C}" presName="LevelTwoTextNode" presStyleLbl="node2" presStyleIdx="1" presStyleCnt="4" custScaleY="26101" custLinFactNeighborX="2390" custLinFactNeighborY="-15582">
        <dgm:presLayoutVars>
          <dgm:chPref val="3"/>
        </dgm:presLayoutVars>
      </dgm:prSet>
      <dgm:spPr/>
      <dgm:t>
        <a:bodyPr/>
        <a:lstStyle/>
        <a:p>
          <a:endParaRPr lang="zh-CN" altLang="en-US"/>
        </a:p>
      </dgm:t>
    </dgm:pt>
    <dgm:pt modelId="{B995F6F8-3CE5-4E57-805B-7C5491317656}" type="pres">
      <dgm:prSet presAssocID="{DFB6435C-035B-4E47-B67D-7AC0695F444C}" presName="level3hierChild" presStyleCnt="0"/>
      <dgm:spPr/>
    </dgm:pt>
    <dgm:pt modelId="{5C09D808-3AF0-43D3-86C3-8C74B869A0B8}" type="pres">
      <dgm:prSet presAssocID="{CEAD9A68-A52B-4770-B3C8-E676A44918BF}" presName="conn2-1" presStyleLbl="parChTrans1D2" presStyleIdx="2" presStyleCnt="4"/>
      <dgm:spPr/>
      <dgm:t>
        <a:bodyPr/>
        <a:lstStyle/>
        <a:p>
          <a:endParaRPr lang="zh-CN" altLang="en-US"/>
        </a:p>
      </dgm:t>
    </dgm:pt>
    <dgm:pt modelId="{04BC0D14-A9A7-4358-8CE4-7F5D3DBD059D}" type="pres">
      <dgm:prSet presAssocID="{CEAD9A68-A52B-4770-B3C8-E676A44918BF}" presName="connTx" presStyleLbl="parChTrans1D2" presStyleIdx="2" presStyleCnt="4"/>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2" presStyleCnt="4" custScaleY="53422" custLinFactNeighborX="-386" custLinFactNeighborY="18814">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 modelId="{42E063E1-A671-4AE8-BF92-3A30A8A6A0C5}" type="pres">
      <dgm:prSet presAssocID="{52AB973C-CD97-4CBB-A14D-0B7299025DC4}" presName="conn2-1" presStyleLbl="parChTrans1D2" presStyleIdx="3" presStyleCnt="4"/>
      <dgm:spPr/>
      <dgm:t>
        <a:bodyPr/>
        <a:lstStyle/>
        <a:p>
          <a:endParaRPr lang="zh-CN" altLang="en-US"/>
        </a:p>
      </dgm:t>
    </dgm:pt>
    <dgm:pt modelId="{382EFB25-F8DA-442C-8FC4-1C58F1E485AF}" type="pres">
      <dgm:prSet presAssocID="{52AB973C-CD97-4CBB-A14D-0B7299025DC4}" presName="connTx" presStyleLbl="parChTrans1D2" presStyleIdx="3" presStyleCnt="4"/>
      <dgm:spPr/>
      <dgm:t>
        <a:bodyPr/>
        <a:lstStyle/>
        <a:p>
          <a:endParaRPr lang="zh-CN" altLang="en-US"/>
        </a:p>
      </dgm:t>
    </dgm:pt>
    <dgm:pt modelId="{A3F8D38A-74E7-4EDB-B95B-7E5F4E3228FE}" type="pres">
      <dgm:prSet presAssocID="{4E1C0D78-87A3-4FB5-9DEF-10AD52286151}" presName="root2" presStyleCnt="0"/>
      <dgm:spPr/>
    </dgm:pt>
    <dgm:pt modelId="{F5F2E1E3-E171-4522-B790-81E62A229B68}" type="pres">
      <dgm:prSet presAssocID="{4E1C0D78-87A3-4FB5-9DEF-10AD52286151}" presName="LevelTwoTextNode" presStyleLbl="node2" presStyleIdx="3" presStyleCnt="4" custScaleX="144887" custScaleY="56287" custLinFactNeighborX="-11564" custLinFactNeighborY="44092">
        <dgm:presLayoutVars>
          <dgm:chPref val="3"/>
        </dgm:presLayoutVars>
      </dgm:prSet>
      <dgm:spPr/>
      <dgm:t>
        <a:bodyPr/>
        <a:lstStyle/>
        <a:p>
          <a:endParaRPr lang="zh-CN" altLang="en-US"/>
        </a:p>
      </dgm:t>
    </dgm:pt>
    <dgm:pt modelId="{BFD3923F-2E0C-4442-9E4A-C69EA33FE1DC}" type="pres">
      <dgm:prSet presAssocID="{4E1C0D78-87A3-4FB5-9DEF-10AD52286151}" presName="level3hierChild" presStyleCnt="0"/>
      <dgm:spPr/>
    </dgm:pt>
  </dgm:ptLst>
  <dgm:cxnLst>
    <dgm:cxn modelId="{0A337E7C-2CE7-455F-9EF6-D16195193600}" type="presOf" srcId="{A398F2F5-9259-431D-99DD-F3BC0AE2948E}" destId="{76DD5475-CC4F-4695-84E8-AC0698F52772}" srcOrd="0" destOrd="0" presId="urn:microsoft.com/office/officeart/2005/8/layout/hierarchy2"/>
    <dgm:cxn modelId="{6403DE92-8C04-4D10-BF7B-2C6EBEA63456}" type="presOf" srcId="{CDFFCDE4-5F98-484E-8239-01CC984DAC02}" destId="{751AAD3E-A1D2-4BB0-A02C-671F6D451E63}" srcOrd="0" destOrd="0" presId="urn:microsoft.com/office/officeart/2005/8/layout/hierarchy2"/>
    <dgm:cxn modelId="{5B1D9098-F432-4538-855C-108DC5A1AE6B}" type="presOf" srcId="{4E1C0D78-87A3-4FB5-9DEF-10AD52286151}" destId="{F5F2E1E3-E171-4522-B790-81E62A229B68}" srcOrd="0" destOrd="0" presId="urn:microsoft.com/office/officeart/2005/8/layout/hierarchy2"/>
    <dgm:cxn modelId="{8D0C80BC-114A-45FE-9FBF-B7ACD4B08442}" type="presOf" srcId="{52AB973C-CD97-4CBB-A14D-0B7299025DC4}" destId="{42E063E1-A671-4AE8-BF92-3A30A8A6A0C5}" srcOrd="0" destOrd="0" presId="urn:microsoft.com/office/officeart/2005/8/layout/hierarchy2"/>
    <dgm:cxn modelId="{3C36F2A3-C0C5-40E9-B5E6-AB4B9A186CBB}" type="presOf" srcId="{52AB973C-CD97-4CBB-A14D-0B7299025DC4}" destId="{382EFB25-F8DA-442C-8FC4-1C58F1E485AF}" srcOrd="1" destOrd="0" presId="urn:microsoft.com/office/officeart/2005/8/layout/hierarchy2"/>
    <dgm:cxn modelId="{0194EAC1-1124-438B-AB9F-20C6F592A0F1}" srcId="{08930F9C-3344-4FD2-9756-DD5075FEFBCC}" destId="{DFB6435C-035B-4E47-B67D-7AC0695F444C}" srcOrd="1" destOrd="0" parTransId="{251724AE-138A-41A2-B104-7039C255877D}" sibTransId="{CCB479DE-2136-4DBF-894D-2F64D71BBA4F}"/>
    <dgm:cxn modelId="{3AE9945C-CA4A-4406-82FC-2507470E3C71}" type="presOf" srcId="{FDC0D4EB-C359-4F9F-B90C-DB7FFD67C072}" destId="{39223F98-65EE-47AD-AE52-6CE104E4749D}" srcOrd="0" destOrd="0" presId="urn:microsoft.com/office/officeart/2005/8/layout/hierarchy2"/>
    <dgm:cxn modelId="{59B659A2-855F-42AF-BF6D-84497A624FD6}" srcId="{CDFFCDE4-5F98-484E-8239-01CC984DAC02}" destId="{08930F9C-3344-4FD2-9756-DD5075FEFBCC}" srcOrd="0" destOrd="0" parTransId="{1A52C99D-B71B-437F-A1C4-1FB44157EE5E}" sibTransId="{2297061C-41BB-447E-90CE-0992FE5BF460}"/>
    <dgm:cxn modelId="{D4BDBC26-463B-4313-8CA2-C822CF94F504}" type="presOf" srcId="{251724AE-138A-41A2-B104-7039C255877D}" destId="{808919E8-D551-4EF5-987C-855A31B077C5}" srcOrd="1" destOrd="0" presId="urn:microsoft.com/office/officeart/2005/8/layout/hierarchy2"/>
    <dgm:cxn modelId="{A4C95E36-E227-4C76-88F2-09ADF3BA3930}" type="presOf" srcId="{08930F9C-3344-4FD2-9756-DD5075FEFBCC}" destId="{FD2669E7-230E-4938-9813-529EF43B942C}" srcOrd="0" destOrd="0" presId="urn:microsoft.com/office/officeart/2005/8/layout/hierarchy2"/>
    <dgm:cxn modelId="{B5EE70FB-FD34-45D4-BC89-2FC1C5B0E8CB}" type="presOf" srcId="{DFB6435C-035B-4E47-B67D-7AC0695F444C}" destId="{0D451558-9131-4E28-BE04-DF70E39A6633}" srcOrd="0" destOrd="0" presId="urn:microsoft.com/office/officeart/2005/8/layout/hierarchy2"/>
    <dgm:cxn modelId="{2623150A-4C90-43C9-88BE-9A8E17DAE076}" type="presOf" srcId="{EA0FD6CA-8AAF-4C1A-8F4B-8F15909B05AF}" destId="{E1CBA49A-1662-413C-872D-E49539B9E495}" srcOrd="0" destOrd="0" presId="urn:microsoft.com/office/officeart/2005/8/layout/hierarchy2"/>
    <dgm:cxn modelId="{2ADA3C9E-29D0-4CCC-941A-A5D8B159D010}" srcId="{08930F9C-3344-4FD2-9756-DD5075FEFBCC}" destId="{A398F2F5-9259-431D-99DD-F3BC0AE2948E}" srcOrd="2" destOrd="0" parTransId="{CEAD9A68-A52B-4770-B3C8-E676A44918BF}" sibTransId="{11E93DB1-D8BD-4941-B154-788579BF476E}"/>
    <dgm:cxn modelId="{FE5F0E8D-68FE-40E9-9A92-4971DC55C242}" type="presOf" srcId="{FDC0D4EB-C359-4F9F-B90C-DB7FFD67C072}" destId="{D9FD51C5-6C66-4554-BAED-95C782EE4C23}" srcOrd="1" destOrd="0" presId="urn:microsoft.com/office/officeart/2005/8/layout/hierarchy2"/>
    <dgm:cxn modelId="{038EC130-8EB4-4EA9-85B9-9670A98B6ED8}" srcId="{08930F9C-3344-4FD2-9756-DD5075FEFBCC}" destId="{EA0FD6CA-8AAF-4C1A-8F4B-8F15909B05AF}" srcOrd="0" destOrd="0" parTransId="{FDC0D4EB-C359-4F9F-B90C-DB7FFD67C072}" sibTransId="{1EFCDB8A-92D7-40E8-A605-619634DFCE47}"/>
    <dgm:cxn modelId="{F82149C2-BA0B-44F3-969D-1D90F7BBBC81}" type="presOf" srcId="{CEAD9A68-A52B-4770-B3C8-E676A44918BF}" destId="{04BC0D14-A9A7-4358-8CE4-7F5D3DBD059D}" srcOrd="1" destOrd="0" presId="urn:microsoft.com/office/officeart/2005/8/layout/hierarchy2"/>
    <dgm:cxn modelId="{E25C4E84-0671-44BD-BF76-5E44788F9C39}" type="presOf" srcId="{CEAD9A68-A52B-4770-B3C8-E676A44918BF}" destId="{5C09D808-3AF0-43D3-86C3-8C74B869A0B8}" srcOrd="0" destOrd="0" presId="urn:microsoft.com/office/officeart/2005/8/layout/hierarchy2"/>
    <dgm:cxn modelId="{93492046-E162-41D8-9365-EEAB542A82AE}" type="presOf" srcId="{251724AE-138A-41A2-B104-7039C255877D}" destId="{6103DA0F-85FE-41EE-B2CC-A439A9280CDD}" srcOrd="0" destOrd="0" presId="urn:microsoft.com/office/officeart/2005/8/layout/hierarchy2"/>
    <dgm:cxn modelId="{5C733E63-1131-4556-8F0E-E8628C39358F}" srcId="{08930F9C-3344-4FD2-9756-DD5075FEFBCC}" destId="{4E1C0D78-87A3-4FB5-9DEF-10AD52286151}" srcOrd="3" destOrd="0" parTransId="{52AB973C-CD97-4CBB-A14D-0B7299025DC4}" sibTransId="{6D648ED2-640D-4EAC-8409-FE4516418D7D}"/>
    <dgm:cxn modelId="{CB49EB72-754F-4B6C-AEE8-37F37B10E60B}" type="presParOf" srcId="{751AAD3E-A1D2-4BB0-A02C-671F6D451E63}" destId="{EE526536-A208-4260-B222-F957011AE763}" srcOrd="0" destOrd="0" presId="urn:microsoft.com/office/officeart/2005/8/layout/hierarchy2"/>
    <dgm:cxn modelId="{E6D295CA-369E-4545-8D6A-9A92C0E7FF14}" type="presParOf" srcId="{EE526536-A208-4260-B222-F957011AE763}" destId="{FD2669E7-230E-4938-9813-529EF43B942C}" srcOrd="0" destOrd="0" presId="urn:microsoft.com/office/officeart/2005/8/layout/hierarchy2"/>
    <dgm:cxn modelId="{EA08B01D-9E20-455E-B104-F50FDD12BB52}" type="presParOf" srcId="{EE526536-A208-4260-B222-F957011AE763}" destId="{AA4B1DD9-9501-42FE-8FDB-D6AA0F520D50}" srcOrd="1" destOrd="0" presId="urn:microsoft.com/office/officeart/2005/8/layout/hierarchy2"/>
    <dgm:cxn modelId="{51A5A05B-C7AC-4957-9E51-90AB955C6617}" type="presParOf" srcId="{AA4B1DD9-9501-42FE-8FDB-D6AA0F520D50}" destId="{39223F98-65EE-47AD-AE52-6CE104E4749D}" srcOrd="0" destOrd="0" presId="urn:microsoft.com/office/officeart/2005/8/layout/hierarchy2"/>
    <dgm:cxn modelId="{DB05A17C-8DDD-4336-9092-C33C629E517E}" type="presParOf" srcId="{39223F98-65EE-47AD-AE52-6CE104E4749D}" destId="{D9FD51C5-6C66-4554-BAED-95C782EE4C23}" srcOrd="0" destOrd="0" presId="urn:microsoft.com/office/officeart/2005/8/layout/hierarchy2"/>
    <dgm:cxn modelId="{5B1C818C-5D54-4920-AA88-3359582207FA}" type="presParOf" srcId="{AA4B1DD9-9501-42FE-8FDB-D6AA0F520D50}" destId="{7C787B10-B90F-469B-B132-59C72A0333E3}" srcOrd="1" destOrd="0" presId="urn:microsoft.com/office/officeart/2005/8/layout/hierarchy2"/>
    <dgm:cxn modelId="{F7F7D612-E694-415A-9AF5-25EA9BBFD4A7}" type="presParOf" srcId="{7C787B10-B90F-469B-B132-59C72A0333E3}" destId="{E1CBA49A-1662-413C-872D-E49539B9E495}" srcOrd="0" destOrd="0" presId="urn:microsoft.com/office/officeart/2005/8/layout/hierarchy2"/>
    <dgm:cxn modelId="{BC780C1A-FB09-4386-9A54-E002E0FF18C1}" type="presParOf" srcId="{7C787B10-B90F-469B-B132-59C72A0333E3}" destId="{34417609-90DD-4067-A75B-471D7E5AF031}" srcOrd="1" destOrd="0" presId="urn:microsoft.com/office/officeart/2005/8/layout/hierarchy2"/>
    <dgm:cxn modelId="{BA7CF207-0949-4A17-9A9A-675631A5DEEF}" type="presParOf" srcId="{AA4B1DD9-9501-42FE-8FDB-D6AA0F520D50}" destId="{6103DA0F-85FE-41EE-B2CC-A439A9280CDD}" srcOrd="2" destOrd="0" presId="urn:microsoft.com/office/officeart/2005/8/layout/hierarchy2"/>
    <dgm:cxn modelId="{347DE873-D1B6-4506-B22C-4DB168DEF2F5}" type="presParOf" srcId="{6103DA0F-85FE-41EE-B2CC-A439A9280CDD}" destId="{808919E8-D551-4EF5-987C-855A31B077C5}" srcOrd="0" destOrd="0" presId="urn:microsoft.com/office/officeart/2005/8/layout/hierarchy2"/>
    <dgm:cxn modelId="{1F5E08F7-D2F5-4845-8F0D-4C2C2977E164}" type="presParOf" srcId="{AA4B1DD9-9501-42FE-8FDB-D6AA0F520D50}" destId="{540CC760-ADB8-4AD2-B81E-6E9D534CEFD3}" srcOrd="3" destOrd="0" presId="urn:microsoft.com/office/officeart/2005/8/layout/hierarchy2"/>
    <dgm:cxn modelId="{6D506DFF-5624-40F4-B4B6-0BD26686A302}" type="presParOf" srcId="{540CC760-ADB8-4AD2-B81E-6E9D534CEFD3}" destId="{0D451558-9131-4E28-BE04-DF70E39A6633}" srcOrd="0" destOrd="0" presId="urn:microsoft.com/office/officeart/2005/8/layout/hierarchy2"/>
    <dgm:cxn modelId="{1DA6B79F-16BA-48E7-B2DF-A7E4B8FD47B7}" type="presParOf" srcId="{540CC760-ADB8-4AD2-B81E-6E9D534CEFD3}" destId="{B995F6F8-3CE5-4E57-805B-7C5491317656}" srcOrd="1" destOrd="0" presId="urn:microsoft.com/office/officeart/2005/8/layout/hierarchy2"/>
    <dgm:cxn modelId="{9F5FD1F0-7431-4DA4-8191-018429811AD3}" type="presParOf" srcId="{AA4B1DD9-9501-42FE-8FDB-D6AA0F520D50}" destId="{5C09D808-3AF0-43D3-86C3-8C74B869A0B8}" srcOrd="4" destOrd="0" presId="urn:microsoft.com/office/officeart/2005/8/layout/hierarchy2"/>
    <dgm:cxn modelId="{5BEB32A4-0AB0-4112-A1CB-C9A59D600F78}" type="presParOf" srcId="{5C09D808-3AF0-43D3-86C3-8C74B869A0B8}" destId="{04BC0D14-A9A7-4358-8CE4-7F5D3DBD059D}" srcOrd="0" destOrd="0" presId="urn:microsoft.com/office/officeart/2005/8/layout/hierarchy2"/>
    <dgm:cxn modelId="{A7648849-202E-4424-A295-505CABEED96F}" type="presParOf" srcId="{AA4B1DD9-9501-42FE-8FDB-D6AA0F520D50}" destId="{328D555A-3B8B-4FB7-A5AC-17AAF84D16FF}" srcOrd="5" destOrd="0" presId="urn:microsoft.com/office/officeart/2005/8/layout/hierarchy2"/>
    <dgm:cxn modelId="{C33968B4-C42F-4DA8-8C85-E2A3EF5B9E12}" type="presParOf" srcId="{328D555A-3B8B-4FB7-A5AC-17AAF84D16FF}" destId="{76DD5475-CC4F-4695-84E8-AC0698F52772}" srcOrd="0" destOrd="0" presId="urn:microsoft.com/office/officeart/2005/8/layout/hierarchy2"/>
    <dgm:cxn modelId="{6D56FF2A-8321-446E-8250-F62C9AF49E05}" type="presParOf" srcId="{328D555A-3B8B-4FB7-A5AC-17AAF84D16FF}" destId="{F94CAB6E-B271-4FD2-8342-4174C447DFC9}" srcOrd="1" destOrd="0" presId="urn:microsoft.com/office/officeart/2005/8/layout/hierarchy2"/>
    <dgm:cxn modelId="{5316E4C2-39F7-410A-89B4-95487611311D}" type="presParOf" srcId="{AA4B1DD9-9501-42FE-8FDB-D6AA0F520D50}" destId="{42E063E1-A671-4AE8-BF92-3A30A8A6A0C5}" srcOrd="6" destOrd="0" presId="urn:microsoft.com/office/officeart/2005/8/layout/hierarchy2"/>
    <dgm:cxn modelId="{D997C90F-1577-40F2-A9BC-ED8A3ECFB615}" type="presParOf" srcId="{42E063E1-A671-4AE8-BF92-3A30A8A6A0C5}" destId="{382EFB25-F8DA-442C-8FC4-1C58F1E485AF}" srcOrd="0" destOrd="0" presId="urn:microsoft.com/office/officeart/2005/8/layout/hierarchy2"/>
    <dgm:cxn modelId="{2CB695DB-A2B8-4096-8BC5-81D65F7DF08C}" type="presParOf" srcId="{AA4B1DD9-9501-42FE-8FDB-D6AA0F520D50}" destId="{A3F8D38A-74E7-4EDB-B95B-7E5F4E3228FE}" srcOrd="7" destOrd="0" presId="urn:microsoft.com/office/officeart/2005/8/layout/hierarchy2"/>
    <dgm:cxn modelId="{446AFC5F-2E83-47FE-AE53-52B83E50FFD0}" type="presParOf" srcId="{A3F8D38A-74E7-4EDB-B95B-7E5F4E3228FE}" destId="{F5F2E1E3-E171-4522-B790-81E62A229B68}" srcOrd="0" destOrd="0" presId="urn:microsoft.com/office/officeart/2005/8/layout/hierarchy2"/>
    <dgm:cxn modelId="{254074E2-E049-4385-83C9-E4ED403954A4}" type="presParOf" srcId="{A3F8D38A-74E7-4EDB-B95B-7E5F4E3228FE}" destId="{BFD3923F-2E0C-4442-9E4A-C69EA33FE1DC}"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EA0FD6CA-8AAF-4C1A-8F4B-8F15909B05AF}">
      <dgm:prSet phldrT="[文本]" custT="1"/>
      <dgm:spPr>
        <a:solidFill>
          <a:srgbClr val="C4E59F"/>
        </a:solidFill>
      </dgm:spPr>
      <dgm:t>
        <a:bodyPr/>
        <a:lstStyle/>
        <a:p>
          <a:r>
            <a:rPr lang="zh-CN" altLang="en-US" sz="2000" dirty="0" smtClean="0">
              <a:solidFill>
                <a:schemeClr val="tx1"/>
              </a:solidFill>
            </a:rPr>
            <a:t>毒性评估</a:t>
          </a:r>
          <a:endParaRPr lang="zh-CN" altLang="en-US" sz="2000" dirty="0">
            <a:solidFill>
              <a:schemeClr val="tx1"/>
            </a:solidFill>
          </a:endParaRPr>
        </a:p>
      </dgm:t>
    </dgm:pt>
    <dgm:pt modelId="{FDC0D4EB-C359-4F9F-B90C-DB7FFD67C072}" type="parTrans" cxnId="{038EC130-8EB4-4EA9-85B9-9670A98B6ED8}">
      <dgm:prSet/>
      <dgm:spPr/>
      <dgm:t>
        <a:bodyPr/>
        <a:lstStyle/>
        <a:p>
          <a:endParaRPr lang="zh-CN" altLang="en-US" sz="2000">
            <a:solidFill>
              <a:schemeClr val="tx1"/>
            </a:solidFill>
          </a:endParaRPr>
        </a:p>
      </dgm:t>
    </dgm:pt>
    <dgm:pt modelId="{1EFCDB8A-92D7-40E8-A605-619634DFCE47}" type="sibTrans" cxnId="{038EC130-8EB4-4EA9-85B9-9670A98B6ED8}">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altLang="en-US" sz="2000" dirty="0" smtClean="0">
              <a:solidFill>
                <a:schemeClr val="tx1"/>
              </a:solidFill>
            </a:rPr>
            <a:t>可致植物死亡</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4E1C0D78-87A3-4FB5-9DEF-10AD52286151}">
      <dgm:prSet phldrT="[文本]" custT="1"/>
      <dgm:spPr>
        <a:solidFill>
          <a:srgbClr val="C4E59F"/>
        </a:solidFill>
      </dgm:spPr>
      <dgm:t>
        <a:bodyPr/>
        <a:lstStyle/>
        <a:p>
          <a:r>
            <a:rPr lang="zh-CN" altLang="en-US" sz="2000" dirty="0" smtClean="0">
              <a:solidFill>
                <a:schemeClr val="tx1"/>
              </a:solidFill>
            </a:rPr>
            <a:t>威胁人体健康</a:t>
          </a:r>
          <a:endParaRPr lang="zh-CN" altLang="en-US" sz="2000" dirty="0">
            <a:solidFill>
              <a:schemeClr val="tx1"/>
            </a:solidFill>
          </a:endParaRPr>
        </a:p>
      </dgm:t>
    </dgm:pt>
    <dgm:pt modelId="{52AB973C-CD97-4CBB-A14D-0B7299025DC4}" type="parTrans" cxnId="{5C733E63-1131-4556-8F0E-E8628C39358F}">
      <dgm:prSet custT="1"/>
      <dgm:spPr/>
      <dgm:t>
        <a:bodyPr/>
        <a:lstStyle/>
        <a:p>
          <a:endParaRPr lang="zh-CN" altLang="en-US" sz="2000">
            <a:solidFill>
              <a:schemeClr val="tx1"/>
            </a:solidFill>
          </a:endParaRPr>
        </a:p>
      </dgm:t>
    </dgm:pt>
    <dgm:pt modelId="{6D648ED2-640D-4EAC-8409-FE4516418D7D}" type="sibTrans" cxnId="{5C733E63-1131-4556-8F0E-E8628C39358F}">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779D513E-43C6-4A4E-BC15-22B9B8948682}" type="pres">
      <dgm:prSet presAssocID="{EA0FD6CA-8AAF-4C1A-8F4B-8F15909B05AF}" presName="root1" presStyleCnt="0"/>
      <dgm:spPr/>
    </dgm:pt>
    <dgm:pt modelId="{2B429EE5-D17C-4EEE-A54C-89541F2B5FAB}" type="pres">
      <dgm:prSet presAssocID="{EA0FD6CA-8AAF-4C1A-8F4B-8F15909B05AF}" presName="LevelOneTextNode" presStyleLbl="node0" presStyleIdx="0" presStyleCnt="1" custScaleX="117383" custScaleY="58395" custLinFactNeighborX="-4729" custLinFactNeighborY="12194">
        <dgm:presLayoutVars>
          <dgm:chPref val="3"/>
        </dgm:presLayoutVars>
      </dgm:prSet>
      <dgm:spPr/>
      <dgm:t>
        <a:bodyPr/>
        <a:lstStyle/>
        <a:p>
          <a:endParaRPr lang="zh-CN" altLang="en-US"/>
        </a:p>
      </dgm:t>
    </dgm:pt>
    <dgm:pt modelId="{D3768224-AF24-458D-948C-4A9C76D331CC}" type="pres">
      <dgm:prSet presAssocID="{EA0FD6CA-8AAF-4C1A-8F4B-8F15909B05AF}" presName="level2hierChild" presStyleCnt="0"/>
      <dgm:spPr/>
    </dgm:pt>
    <dgm:pt modelId="{5C09D808-3AF0-43D3-86C3-8C74B869A0B8}" type="pres">
      <dgm:prSet presAssocID="{CEAD9A68-A52B-4770-B3C8-E676A44918BF}" presName="conn2-1" presStyleLbl="parChTrans1D2" presStyleIdx="0" presStyleCnt="2"/>
      <dgm:spPr/>
      <dgm:t>
        <a:bodyPr/>
        <a:lstStyle/>
        <a:p>
          <a:endParaRPr lang="zh-CN" altLang="en-US"/>
        </a:p>
      </dgm:t>
    </dgm:pt>
    <dgm:pt modelId="{04BC0D14-A9A7-4358-8CE4-7F5D3DBD059D}" type="pres">
      <dgm:prSet presAssocID="{CEAD9A68-A52B-4770-B3C8-E676A44918BF}" presName="connTx" presStyleLbl="parChTrans1D2" presStyleIdx="0" presStyleCnt="2"/>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0" presStyleCnt="2" custScaleX="156919" custScaleY="45139" custLinFactNeighborX="-2514" custLinFactNeighborY="26317">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 modelId="{42E063E1-A671-4AE8-BF92-3A30A8A6A0C5}" type="pres">
      <dgm:prSet presAssocID="{52AB973C-CD97-4CBB-A14D-0B7299025DC4}" presName="conn2-1" presStyleLbl="parChTrans1D2" presStyleIdx="1" presStyleCnt="2"/>
      <dgm:spPr/>
      <dgm:t>
        <a:bodyPr/>
        <a:lstStyle/>
        <a:p>
          <a:endParaRPr lang="zh-CN" altLang="en-US"/>
        </a:p>
      </dgm:t>
    </dgm:pt>
    <dgm:pt modelId="{382EFB25-F8DA-442C-8FC4-1C58F1E485AF}" type="pres">
      <dgm:prSet presAssocID="{52AB973C-CD97-4CBB-A14D-0B7299025DC4}" presName="connTx" presStyleLbl="parChTrans1D2" presStyleIdx="1" presStyleCnt="2"/>
      <dgm:spPr/>
      <dgm:t>
        <a:bodyPr/>
        <a:lstStyle/>
        <a:p>
          <a:endParaRPr lang="zh-CN" altLang="en-US"/>
        </a:p>
      </dgm:t>
    </dgm:pt>
    <dgm:pt modelId="{A3F8D38A-74E7-4EDB-B95B-7E5F4E3228FE}" type="pres">
      <dgm:prSet presAssocID="{4E1C0D78-87A3-4FB5-9DEF-10AD52286151}" presName="root2" presStyleCnt="0"/>
      <dgm:spPr/>
    </dgm:pt>
    <dgm:pt modelId="{F5F2E1E3-E171-4522-B790-81E62A229B68}" type="pres">
      <dgm:prSet presAssocID="{4E1C0D78-87A3-4FB5-9DEF-10AD52286151}" presName="LevelTwoTextNode" presStyleLbl="node2" presStyleIdx="1" presStyleCnt="2" custScaleX="124233" custScaleY="48269" custLinFactNeighborX="7109" custLinFactNeighborY="23428">
        <dgm:presLayoutVars>
          <dgm:chPref val="3"/>
        </dgm:presLayoutVars>
      </dgm:prSet>
      <dgm:spPr/>
      <dgm:t>
        <a:bodyPr/>
        <a:lstStyle/>
        <a:p>
          <a:endParaRPr lang="zh-CN" altLang="en-US"/>
        </a:p>
      </dgm:t>
    </dgm:pt>
    <dgm:pt modelId="{BFD3923F-2E0C-4442-9E4A-C69EA33FE1DC}" type="pres">
      <dgm:prSet presAssocID="{4E1C0D78-87A3-4FB5-9DEF-10AD52286151}" presName="level3hierChild" presStyleCnt="0"/>
      <dgm:spPr/>
    </dgm:pt>
  </dgm:ptLst>
  <dgm:cxnLst>
    <dgm:cxn modelId="{144A2BB7-21CC-484C-B910-1ACE9C40434E}" type="presOf" srcId="{EA0FD6CA-8AAF-4C1A-8F4B-8F15909B05AF}" destId="{2B429EE5-D17C-4EEE-A54C-89541F2B5FAB}" srcOrd="0" destOrd="0" presId="urn:microsoft.com/office/officeart/2005/8/layout/hierarchy2"/>
    <dgm:cxn modelId="{EAE4D3DE-C42D-4A18-B46B-B802C34D9970}" type="presOf" srcId="{CEAD9A68-A52B-4770-B3C8-E676A44918BF}" destId="{5C09D808-3AF0-43D3-86C3-8C74B869A0B8}" srcOrd="0" destOrd="0" presId="urn:microsoft.com/office/officeart/2005/8/layout/hierarchy2"/>
    <dgm:cxn modelId="{2ADA3C9E-29D0-4CCC-941A-A5D8B159D010}" srcId="{EA0FD6CA-8AAF-4C1A-8F4B-8F15909B05AF}" destId="{A398F2F5-9259-431D-99DD-F3BC0AE2948E}" srcOrd="0" destOrd="0" parTransId="{CEAD9A68-A52B-4770-B3C8-E676A44918BF}" sibTransId="{11E93DB1-D8BD-4941-B154-788579BF476E}"/>
    <dgm:cxn modelId="{038EC130-8EB4-4EA9-85B9-9670A98B6ED8}" srcId="{CDFFCDE4-5F98-484E-8239-01CC984DAC02}" destId="{EA0FD6CA-8AAF-4C1A-8F4B-8F15909B05AF}" srcOrd="0" destOrd="0" parTransId="{FDC0D4EB-C359-4F9F-B90C-DB7FFD67C072}" sibTransId="{1EFCDB8A-92D7-40E8-A605-619634DFCE47}"/>
    <dgm:cxn modelId="{5AC510DB-7940-4EFB-8C2B-653B72648D1C}" type="presOf" srcId="{A398F2F5-9259-431D-99DD-F3BC0AE2948E}" destId="{76DD5475-CC4F-4695-84E8-AC0698F52772}" srcOrd="0" destOrd="0" presId="urn:microsoft.com/office/officeart/2005/8/layout/hierarchy2"/>
    <dgm:cxn modelId="{B04066C2-B242-484E-B1C7-5DB6F43620D4}" type="presOf" srcId="{52AB973C-CD97-4CBB-A14D-0B7299025DC4}" destId="{42E063E1-A671-4AE8-BF92-3A30A8A6A0C5}" srcOrd="0" destOrd="0" presId="urn:microsoft.com/office/officeart/2005/8/layout/hierarchy2"/>
    <dgm:cxn modelId="{5C733E63-1131-4556-8F0E-E8628C39358F}" srcId="{EA0FD6CA-8AAF-4C1A-8F4B-8F15909B05AF}" destId="{4E1C0D78-87A3-4FB5-9DEF-10AD52286151}" srcOrd="1" destOrd="0" parTransId="{52AB973C-CD97-4CBB-A14D-0B7299025DC4}" sibTransId="{6D648ED2-640D-4EAC-8409-FE4516418D7D}"/>
    <dgm:cxn modelId="{34DFBAA1-308C-428C-9FC5-CB1620DF0681}" type="presOf" srcId="{4E1C0D78-87A3-4FB5-9DEF-10AD52286151}" destId="{F5F2E1E3-E171-4522-B790-81E62A229B68}" srcOrd="0" destOrd="0" presId="urn:microsoft.com/office/officeart/2005/8/layout/hierarchy2"/>
    <dgm:cxn modelId="{B92066C9-5EBE-4426-8C8C-DBFD4F1164E5}" type="presOf" srcId="{52AB973C-CD97-4CBB-A14D-0B7299025DC4}" destId="{382EFB25-F8DA-442C-8FC4-1C58F1E485AF}" srcOrd="1" destOrd="0" presId="urn:microsoft.com/office/officeart/2005/8/layout/hierarchy2"/>
    <dgm:cxn modelId="{C3297313-CF78-49F4-9A9C-99594E67BD33}" type="presOf" srcId="{CEAD9A68-A52B-4770-B3C8-E676A44918BF}" destId="{04BC0D14-A9A7-4358-8CE4-7F5D3DBD059D}" srcOrd="1" destOrd="0" presId="urn:microsoft.com/office/officeart/2005/8/layout/hierarchy2"/>
    <dgm:cxn modelId="{4ABB303C-9A42-4A0A-BAD5-D83454F053D9}" type="presOf" srcId="{CDFFCDE4-5F98-484E-8239-01CC984DAC02}" destId="{751AAD3E-A1D2-4BB0-A02C-671F6D451E63}" srcOrd="0" destOrd="0" presId="urn:microsoft.com/office/officeart/2005/8/layout/hierarchy2"/>
    <dgm:cxn modelId="{F31F93BD-0F5D-4282-8FEF-4F360ACCC5B1}" type="presParOf" srcId="{751AAD3E-A1D2-4BB0-A02C-671F6D451E63}" destId="{779D513E-43C6-4A4E-BC15-22B9B8948682}" srcOrd="0" destOrd="0" presId="urn:microsoft.com/office/officeart/2005/8/layout/hierarchy2"/>
    <dgm:cxn modelId="{B4A36FCC-6E18-4705-8FD6-9FFD865F6BF0}" type="presParOf" srcId="{779D513E-43C6-4A4E-BC15-22B9B8948682}" destId="{2B429EE5-D17C-4EEE-A54C-89541F2B5FAB}" srcOrd="0" destOrd="0" presId="urn:microsoft.com/office/officeart/2005/8/layout/hierarchy2"/>
    <dgm:cxn modelId="{D4484E8F-98BE-4419-80F4-79D51324F964}" type="presParOf" srcId="{779D513E-43C6-4A4E-BC15-22B9B8948682}" destId="{D3768224-AF24-458D-948C-4A9C76D331CC}" srcOrd="1" destOrd="0" presId="urn:microsoft.com/office/officeart/2005/8/layout/hierarchy2"/>
    <dgm:cxn modelId="{A8CD2CE4-3F58-414C-91CD-56181C1FAF65}" type="presParOf" srcId="{D3768224-AF24-458D-948C-4A9C76D331CC}" destId="{5C09D808-3AF0-43D3-86C3-8C74B869A0B8}" srcOrd="0" destOrd="0" presId="urn:microsoft.com/office/officeart/2005/8/layout/hierarchy2"/>
    <dgm:cxn modelId="{5B522B9F-7CB0-4F57-B0CD-313494F6D402}" type="presParOf" srcId="{5C09D808-3AF0-43D3-86C3-8C74B869A0B8}" destId="{04BC0D14-A9A7-4358-8CE4-7F5D3DBD059D}" srcOrd="0" destOrd="0" presId="urn:microsoft.com/office/officeart/2005/8/layout/hierarchy2"/>
    <dgm:cxn modelId="{35FE65F6-BA62-4FDB-9980-E3487B20C3E4}" type="presParOf" srcId="{D3768224-AF24-458D-948C-4A9C76D331CC}" destId="{328D555A-3B8B-4FB7-A5AC-17AAF84D16FF}" srcOrd="1" destOrd="0" presId="urn:microsoft.com/office/officeart/2005/8/layout/hierarchy2"/>
    <dgm:cxn modelId="{02826E9B-40A4-4792-A3B5-3A7A1568DE34}" type="presParOf" srcId="{328D555A-3B8B-4FB7-A5AC-17AAF84D16FF}" destId="{76DD5475-CC4F-4695-84E8-AC0698F52772}" srcOrd="0" destOrd="0" presId="urn:microsoft.com/office/officeart/2005/8/layout/hierarchy2"/>
    <dgm:cxn modelId="{877ADCBE-BB09-4C3E-98F7-F4A1FCD0AEC2}" type="presParOf" srcId="{328D555A-3B8B-4FB7-A5AC-17AAF84D16FF}" destId="{F94CAB6E-B271-4FD2-8342-4174C447DFC9}" srcOrd="1" destOrd="0" presId="urn:microsoft.com/office/officeart/2005/8/layout/hierarchy2"/>
    <dgm:cxn modelId="{C68FB16F-18AE-4B95-8D48-C8F328272A5F}" type="presParOf" srcId="{D3768224-AF24-458D-948C-4A9C76D331CC}" destId="{42E063E1-A671-4AE8-BF92-3A30A8A6A0C5}" srcOrd="2" destOrd="0" presId="urn:microsoft.com/office/officeart/2005/8/layout/hierarchy2"/>
    <dgm:cxn modelId="{409476C2-6D29-456F-858A-466463881713}" type="presParOf" srcId="{42E063E1-A671-4AE8-BF92-3A30A8A6A0C5}" destId="{382EFB25-F8DA-442C-8FC4-1C58F1E485AF}" srcOrd="0" destOrd="0" presId="urn:microsoft.com/office/officeart/2005/8/layout/hierarchy2"/>
    <dgm:cxn modelId="{6795B108-4D2A-437E-A0C8-B28190F80EF0}" type="presParOf" srcId="{D3768224-AF24-458D-948C-4A9C76D331CC}" destId="{A3F8D38A-74E7-4EDB-B95B-7E5F4E3228FE}" srcOrd="3" destOrd="0" presId="urn:microsoft.com/office/officeart/2005/8/layout/hierarchy2"/>
    <dgm:cxn modelId="{6BE1D0CD-EA68-47CC-937D-C4F8A554C88D}" type="presParOf" srcId="{A3F8D38A-74E7-4EDB-B95B-7E5F4E3228FE}" destId="{F5F2E1E3-E171-4522-B790-81E62A229B68}" srcOrd="0" destOrd="0" presId="urn:microsoft.com/office/officeart/2005/8/layout/hierarchy2"/>
    <dgm:cxn modelId="{722B2D6D-AC9D-49FC-B13D-3F8D90234A59}" type="presParOf" srcId="{A3F8D38A-74E7-4EDB-B95B-7E5F4E3228FE}" destId="{BFD3923F-2E0C-4442-9E4A-C69EA33FE1DC}"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EA0FD6CA-8AAF-4C1A-8F4B-8F15909B05AF}">
      <dgm:prSet phldrT="[文本]" custT="1"/>
      <dgm:spPr>
        <a:solidFill>
          <a:srgbClr val="C4E59F"/>
        </a:solidFill>
      </dgm:spPr>
      <dgm:t>
        <a:bodyPr/>
        <a:lstStyle/>
        <a:p>
          <a:r>
            <a:rPr lang="zh-CN" altLang="en-US" sz="2000" dirty="0" smtClean="0">
              <a:solidFill>
                <a:schemeClr val="tx1"/>
              </a:solidFill>
            </a:rPr>
            <a:t>暴露评估</a:t>
          </a:r>
          <a:endParaRPr lang="zh-CN" altLang="en-US" sz="2000" dirty="0">
            <a:solidFill>
              <a:schemeClr val="tx1"/>
            </a:solidFill>
          </a:endParaRPr>
        </a:p>
      </dgm:t>
    </dgm:pt>
    <dgm:pt modelId="{FDC0D4EB-C359-4F9F-B90C-DB7FFD67C072}" type="parTrans" cxnId="{038EC130-8EB4-4EA9-85B9-9670A98B6ED8}">
      <dgm:prSet/>
      <dgm:spPr/>
      <dgm:t>
        <a:bodyPr/>
        <a:lstStyle/>
        <a:p>
          <a:endParaRPr lang="zh-CN" altLang="en-US" sz="2000">
            <a:solidFill>
              <a:schemeClr val="tx1"/>
            </a:solidFill>
          </a:endParaRPr>
        </a:p>
      </dgm:t>
    </dgm:pt>
    <dgm:pt modelId="{1EFCDB8A-92D7-40E8-A605-619634DFCE47}" type="sibTrans" cxnId="{038EC130-8EB4-4EA9-85B9-9670A98B6ED8}">
      <dgm:prSet/>
      <dgm:spPr/>
      <dgm:t>
        <a:bodyPr/>
        <a:lstStyle/>
        <a:p>
          <a:endParaRPr lang="zh-CN" altLang="en-US" sz="2000">
            <a:solidFill>
              <a:schemeClr val="tx1"/>
            </a:solidFill>
          </a:endParaRPr>
        </a:p>
      </dgm:t>
    </dgm:pt>
    <dgm:pt modelId="{DFB6435C-035B-4E47-B67D-7AC0695F444C}">
      <dgm:prSet phldrT="[文本]" custT="1"/>
      <dgm:spPr>
        <a:solidFill>
          <a:srgbClr val="C4E59F"/>
        </a:solidFill>
      </dgm:spPr>
      <dgm:t>
        <a:bodyPr/>
        <a:lstStyle/>
        <a:p>
          <a:r>
            <a:rPr lang="zh-CN" altLang="en-US" sz="2000" dirty="0" smtClean="0">
              <a:solidFill>
                <a:schemeClr val="tx1"/>
              </a:solidFill>
            </a:rPr>
            <a:t>经口摄入</a:t>
          </a:r>
          <a:endParaRPr lang="zh-CN" altLang="en-US" sz="2000" dirty="0">
            <a:solidFill>
              <a:schemeClr val="tx1"/>
            </a:solidFill>
          </a:endParaRPr>
        </a:p>
      </dgm:t>
    </dgm:pt>
    <dgm:pt modelId="{251724AE-138A-41A2-B104-7039C255877D}" type="parTrans" cxnId="{0194EAC1-1124-438B-AB9F-20C6F592A0F1}">
      <dgm:prSet custT="1"/>
      <dgm:spPr/>
      <dgm:t>
        <a:bodyPr/>
        <a:lstStyle/>
        <a:p>
          <a:endParaRPr lang="zh-CN" altLang="en-US" sz="2000">
            <a:solidFill>
              <a:schemeClr val="tx1"/>
            </a:solidFill>
          </a:endParaRPr>
        </a:p>
      </dgm:t>
    </dgm:pt>
    <dgm:pt modelId="{CCB479DE-2136-4DBF-894D-2F64D71BBA4F}" type="sibTrans" cxnId="{0194EAC1-1124-438B-AB9F-20C6F592A0F1}">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altLang="en-US" sz="2000" dirty="0" smtClean="0">
              <a:solidFill>
                <a:schemeClr val="tx1"/>
              </a:solidFill>
            </a:rPr>
            <a:t>呼吸吸入</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4E1C0D78-87A3-4FB5-9DEF-10AD52286151}">
      <dgm:prSet phldrT="[文本]" custT="1"/>
      <dgm:spPr>
        <a:solidFill>
          <a:srgbClr val="C4E59F"/>
        </a:solidFill>
      </dgm:spPr>
      <dgm:t>
        <a:bodyPr/>
        <a:lstStyle/>
        <a:p>
          <a:r>
            <a:rPr lang="zh-CN" altLang="en-US" sz="2000" dirty="0" smtClean="0">
              <a:solidFill>
                <a:schemeClr val="tx1"/>
              </a:solidFill>
            </a:rPr>
            <a:t>皮肤接触</a:t>
          </a:r>
          <a:endParaRPr lang="zh-CN" altLang="en-US" sz="2000" dirty="0">
            <a:solidFill>
              <a:schemeClr val="tx1"/>
            </a:solidFill>
          </a:endParaRPr>
        </a:p>
      </dgm:t>
    </dgm:pt>
    <dgm:pt modelId="{52AB973C-CD97-4CBB-A14D-0B7299025DC4}" type="parTrans" cxnId="{5C733E63-1131-4556-8F0E-E8628C39358F}">
      <dgm:prSet custT="1"/>
      <dgm:spPr/>
      <dgm:t>
        <a:bodyPr/>
        <a:lstStyle/>
        <a:p>
          <a:endParaRPr lang="zh-CN" altLang="en-US" sz="2000">
            <a:solidFill>
              <a:schemeClr val="tx1"/>
            </a:solidFill>
          </a:endParaRPr>
        </a:p>
      </dgm:t>
    </dgm:pt>
    <dgm:pt modelId="{6D648ED2-640D-4EAC-8409-FE4516418D7D}" type="sibTrans" cxnId="{5C733E63-1131-4556-8F0E-E8628C39358F}">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779D513E-43C6-4A4E-BC15-22B9B8948682}" type="pres">
      <dgm:prSet presAssocID="{EA0FD6CA-8AAF-4C1A-8F4B-8F15909B05AF}" presName="root1" presStyleCnt="0"/>
      <dgm:spPr/>
    </dgm:pt>
    <dgm:pt modelId="{2B429EE5-D17C-4EEE-A54C-89541F2B5FAB}" type="pres">
      <dgm:prSet presAssocID="{EA0FD6CA-8AAF-4C1A-8F4B-8F15909B05AF}" presName="LevelOneTextNode" presStyleLbl="node0" presStyleIdx="0" presStyleCnt="1" custScaleX="68596" custScaleY="42262" custLinFactNeighborY="3467">
        <dgm:presLayoutVars>
          <dgm:chPref val="3"/>
        </dgm:presLayoutVars>
      </dgm:prSet>
      <dgm:spPr/>
      <dgm:t>
        <a:bodyPr/>
        <a:lstStyle/>
        <a:p>
          <a:endParaRPr lang="zh-CN" altLang="en-US"/>
        </a:p>
      </dgm:t>
    </dgm:pt>
    <dgm:pt modelId="{D3768224-AF24-458D-948C-4A9C76D331CC}" type="pres">
      <dgm:prSet presAssocID="{EA0FD6CA-8AAF-4C1A-8F4B-8F15909B05AF}" presName="level2hierChild" presStyleCnt="0"/>
      <dgm:spPr/>
    </dgm:pt>
    <dgm:pt modelId="{6103DA0F-85FE-41EE-B2CC-A439A9280CDD}" type="pres">
      <dgm:prSet presAssocID="{251724AE-138A-41A2-B104-7039C255877D}" presName="conn2-1" presStyleLbl="parChTrans1D2" presStyleIdx="0" presStyleCnt="3"/>
      <dgm:spPr/>
      <dgm:t>
        <a:bodyPr/>
        <a:lstStyle/>
        <a:p>
          <a:endParaRPr lang="zh-CN" altLang="en-US"/>
        </a:p>
      </dgm:t>
    </dgm:pt>
    <dgm:pt modelId="{808919E8-D551-4EF5-987C-855A31B077C5}" type="pres">
      <dgm:prSet presAssocID="{251724AE-138A-41A2-B104-7039C255877D}" presName="connTx" presStyleLbl="parChTrans1D2" presStyleIdx="0" presStyleCnt="3"/>
      <dgm:spPr/>
      <dgm:t>
        <a:bodyPr/>
        <a:lstStyle/>
        <a:p>
          <a:endParaRPr lang="zh-CN" altLang="en-US"/>
        </a:p>
      </dgm:t>
    </dgm:pt>
    <dgm:pt modelId="{540CC760-ADB8-4AD2-B81E-6E9D534CEFD3}" type="pres">
      <dgm:prSet presAssocID="{DFB6435C-035B-4E47-B67D-7AC0695F444C}" presName="root2" presStyleCnt="0"/>
      <dgm:spPr/>
    </dgm:pt>
    <dgm:pt modelId="{0D451558-9131-4E28-BE04-DF70E39A6633}" type="pres">
      <dgm:prSet presAssocID="{DFB6435C-035B-4E47-B67D-7AC0695F444C}" presName="LevelTwoTextNode" presStyleLbl="node2" presStyleIdx="0" presStyleCnt="3" custScaleX="66197" custScaleY="27025" custLinFactNeighborX="-4499" custLinFactNeighborY="-6984">
        <dgm:presLayoutVars>
          <dgm:chPref val="3"/>
        </dgm:presLayoutVars>
      </dgm:prSet>
      <dgm:spPr/>
      <dgm:t>
        <a:bodyPr/>
        <a:lstStyle/>
        <a:p>
          <a:endParaRPr lang="zh-CN" altLang="en-US"/>
        </a:p>
      </dgm:t>
    </dgm:pt>
    <dgm:pt modelId="{B995F6F8-3CE5-4E57-805B-7C5491317656}" type="pres">
      <dgm:prSet presAssocID="{DFB6435C-035B-4E47-B67D-7AC0695F444C}" presName="level3hierChild" presStyleCnt="0"/>
      <dgm:spPr/>
    </dgm:pt>
    <dgm:pt modelId="{5C09D808-3AF0-43D3-86C3-8C74B869A0B8}" type="pres">
      <dgm:prSet presAssocID="{CEAD9A68-A52B-4770-B3C8-E676A44918BF}" presName="conn2-1" presStyleLbl="parChTrans1D2" presStyleIdx="1" presStyleCnt="3"/>
      <dgm:spPr/>
      <dgm:t>
        <a:bodyPr/>
        <a:lstStyle/>
        <a:p>
          <a:endParaRPr lang="zh-CN" altLang="en-US"/>
        </a:p>
      </dgm:t>
    </dgm:pt>
    <dgm:pt modelId="{04BC0D14-A9A7-4358-8CE4-7F5D3DBD059D}" type="pres">
      <dgm:prSet presAssocID="{CEAD9A68-A52B-4770-B3C8-E676A44918BF}" presName="connTx" presStyleLbl="parChTrans1D2" presStyleIdx="1" presStyleCnt="3"/>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1" presStyleCnt="3" custScaleX="66012" custScaleY="25274" custLinFactNeighborX="-2514" custLinFactNeighborY="-9103">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 modelId="{42E063E1-A671-4AE8-BF92-3A30A8A6A0C5}" type="pres">
      <dgm:prSet presAssocID="{52AB973C-CD97-4CBB-A14D-0B7299025DC4}" presName="conn2-1" presStyleLbl="parChTrans1D2" presStyleIdx="2" presStyleCnt="3"/>
      <dgm:spPr/>
      <dgm:t>
        <a:bodyPr/>
        <a:lstStyle/>
        <a:p>
          <a:endParaRPr lang="zh-CN" altLang="en-US"/>
        </a:p>
      </dgm:t>
    </dgm:pt>
    <dgm:pt modelId="{382EFB25-F8DA-442C-8FC4-1C58F1E485AF}" type="pres">
      <dgm:prSet presAssocID="{52AB973C-CD97-4CBB-A14D-0B7299025DC4}" presName="connTx" presStyleLbl="parChTrans1D2" presStyleIdx="2" presStyleCnt="3"/>
      <dgm:spPr/>
      <dgm:t>
        <a:bodyPr/>
        <a:lstStyle/>
        <a:p>
          <a:endParaRPr lang="zh-CN" altLang="en-US"/>
        </a:p>
      </dgm:t>
    </dgm:pt>
    <dgm:pt modelId="{A3F8D38A-74E7-4EDB-B95B-7E5F4E3228FE}" type="pres">
      <dgm:prSet presAssocID="{4E1C0D78-87A3-4FB5-9DEF-10AD52286151}" presName="root2" presStyleCnt="0"/>
      <dgm:spPr/>
    </dgm:pt>
    <dgm:pt modelId="{F5F2E1E3-E171-4522-B790-81E62A229B68}" type="pres">
      <dgm:prSet presAssocID="{4E1C0D78-87A3-4FB5-9DEF-10AD52286151}" presName="LevelTwoTextNode" presStyleLbl="node2" presStyleIdx="2" presStyleCnt="3" custScaleX="60098" custScaleY="27299" custLinFactNeighborX="-386" custLinFactNeighborY="-14376">
        <dgm:presLayoutVars>
          <dgm:chPref val="3"/>
        </dgm:presLayoutVars>
      </dgm:prSet>
      <dgm:spPr/>
      <dgm:t>
        <a:bodyPr/>
        <a:lstStyle/>
        <a:p>
          <a:endParaRPr lang="zh-CN" altLang="en-US"/>
        </a:p>
      </dgm:t>
    </dgm:pt>
    <dgm:pt modelId="{BFD3923F-2E0C-4442-9E4A-C69EA33FE1DC}" type="pres">
      <dgm:prSet presAssocID="{4E1C0D78-87A3-4FB5-9DEF-10AD52286151}" presName="level3hierChild" presStyleCnt="0"/>
      <dgm:spPr/>
    </dgm:pt>
  </dgm:ptLst>
  <dgm:cxnLst>
    <dgm:cxn modelId="{2EB52AB2-84AE-4606-BF18-7DDA6A58532D}" type="presOf" srcId="{251724AE-138A-41A2-B104-7039C255877D}" destId="{6103DA0F-85FE-41EE-B2CC-A439A9280CDD}" srcOrd="0" destOrd="0" presId="urn:microsoft.com/office/officeart/2005/8/layout/hierarchy2"/>
    <dgm:cxn modelId="{B5DECF14-7B5D-4DB8-B531-CDCEC3DB57B6}" type="presOf" srcId="{CEAD9A68-A52B-4770-B3C8-E676A44918BF}" destId="{5C09D808-3AF0-43D3-86C3-8C74B869A0B8}" srcOrd="0" destOrd="0" presId="urn:microsoft.com/office/officeart/2005/8/layout/hierarchy2"/>
    <dgm:cxn modelId="{9267C87F-156D-41E1-9E68-FC393274287E}" type="presOf" srcId="{CEAD9A68-A52B-4770-B3C8-E676A44918BF}" destId="{04BC0D14-A9A7-4358-8CE4-7F5D3DBD059D}" srcOrd="1" destOrd="0" presId="urn:microsoft.com/office/officeart/2005/8/layout/hierarchy2"/>
    <dgm:cxn modelId="{0194EAC1-1124-438B-AB9F-20C6F592A0F1}" srcId="{EA0FD6CA-8AAF-4C1A-8F4B-8F15909B05AF}" destId="{DFB6435C-035B-4E47-B67D-7AC0695F444C}" srcOrd="0" destOrd="0" parTransId="{251724AE-138A-41A2-B104-7039C255877D}" sibTransId="{CCB479DE-2136-4DBF-894D-2F64D71BBA4F}"/>
    <dgm:cxn modelId="{76A3AA5D-A2D4-4A81-B9B1-FC9FE636F971}" type="presOf" srcId="{A398F2F5-9259-431D-99DD-F3BC0AE2948E}" destId="{76DD5475-CC4F-4695-84E8-AC0698F52772}" srcOrd="0" destOrd="0" presId="urn:microsoft.com/office/officeart/2005/8/layout/hierarchy2"/>
    <dgm:cxn modelId="{A519E4E1-AAD9-45DE-A7B8-2EFEECA516C4}" type="presOf" srcId="{EA0FD6CA-8AAF-4C1A-8F4B-8F15909B05AF}" destId="{2B429EE5-D17C-4EEE-A54C-89541F2B5FAB}" srcOrd="0" destOrd="0" presId="urn:microsoft.com/office/officeart/2005/8/layout/hierarchy2"/>
    <dgm:cxn modelId="{B647807D-1B36-48E6-93DF-2CAE8CBA7D31}" type="presOf" srcId="{4E1C0D78-87A3-4FB5-9DEF-10AD52286151}" destId="{F5F2E1E3-E171-4522-B790-81E62A229B68}" srcOrd="0" destOrd="0" presId="urn:microsoft.com/office/officeart/2005/8/layout/hierarchy2"/>
    <dgm:cxn modelId="{08091DDA-D7DF-4A85-9203-7BC56296A2F0}" type="presOf" srcId="{251724AE-138A-41A2-B104-7039C255877D}" destId="{808919E8-D551-4EF5-987C-855A31B077C5}" srcOrd="1" destOrd="0" presId="urn:microsoft.com/office/officeart/2005/8/layout/hierarchy2"/>
    <dgm:cxn modelId="{2ADA3C9E-29D0-4CCC-941A-A5D8B159D010}" srcId="{EA0FD6CA-8AAF-4C1A-8F4B-8F15909B05AF}" destId="{A398F2F5-9259-431D-99DD-F3BC0AE2948E}" srcOrd="1" destOrd="0" parTransId="{CEAD9A68-A52B-4770-B3C8-E676A44918BF}" sibTransId="{11E93DB1-D8BD-4941-B154-788579BF476E}"/>
    <dgm:cxn modelId="{394D0723-D3D1-4C51-B29A-CC044F27620F}" type="presOf" srcId="{CDFFCDE4-5F98-484E-8239-01CC984DAC02}" destId="{751AAD3E-A1D2-4BB0-A02C-671F6D451E63}" srcOrd="0" destOrd="0" presId="urn:microsoft.com/office/officeart/2005/8/layout/hierarchy2"/>
    <dgm:cxn modelId="{97C1A1C4-BBFB-4ABC-A323-DE24688DEADF}" type="presOf" srcId="{52AB973C-CD97-4CBB-A14D-0B7299025DC4}" destId="{42E063E1-A671-4AE8-BF92-3A30A8A6A0C5}" srcOrd="0" destOrd="0" presId="urn:microsoft.com/office/officeart/2005/8/layout/hierarchy2"/>
    <dgm:cxn modelId="{038EC130-8EB4-4EA9-85B9-9670A98B6ED8}" srcId="{CDFFCDE4-5F98-484E-8239-01CC984DAC02}" destId="{EA0FD6CA-8AAF-4C1A-8F4B-8F15909B05AF}" srcOrd="0" destOrd="0" parTransId="{FDC0D4EB-C359-4F9F-B90C-DB7FFD67C072}" sibTransId="{1EFCDB8A-92D7-40E8-A605-619634DFCE47}"/>
    <dgm:cxn modelId="{3DF356DB-8EAE-4AFF-91F9-439DF6304C27}" type="presOf" srcId="{DFB6435C-035B-4E47-B67D-7AC0695F444C}" destId="{0D451558-9131-4E28-BE04-DF70E39A6633}" srcOrd="0" destOrd="0" presId="urn:microsoft.com/office/officeart/2005/8/layout/hierarchy2"/>
    <dgm:cxn modelId="{13C39F7E-0355-4FC9-96D0-DAE5EF8228A4}" type="presOf" srcId="{52AB973C-CD97-4CBB-A14D-0B7299025DC4}" destId="{382EFB25-F8DA-442C-8FC4-1C58F1E485AF}" srcOrd="1" destOrd="0" presId="urn:microsoft.com/office/officeart/2005/8/layout/hierarchy2"/>
    <dgm:cxn modelId="{5C733E63-1131-4556-8F0E-E8628C39358F}" srcId="{EA0FD6CA-8AAF-4C1A-8F4B-8F15909B05AF}" destId="{4E1C0D78-87A3-4FB5-9DEF-10AD52286151}" srcOrd="2" destOrd="0" parTransId="{52AB973C-CD97-4CBB-A14D-0B7299025DC4}" sibTransId="{6D648ED2-640D-4EAC-8409-FE4516418D7D}"/>
    <dgm:cxn modelId="{E6ED178B-85F8-4E1B-A01F-643E7C1E8E56}" type="presParOf" srcId="{751AAD3E-A1D2-4BB0-A02C-671F6D451E63}" destId="{779D513E-43C6-4A4E-BC15-22B9B8948682}" srcOrd="0" destOrd="0" presId="urn:microsoft.com/office/officeart/2005/8/layout/hierarchy2"/>
    <dgm:cxn modelId="{5CEAA6CE-BD22-42C0-BFFD-7F20DCBDB4EA}" type="presParOf" srcId="{779D513E-43C6-4A4E-BC15-22B9B8948682}" destId="{2B429EE5-D17C-4EEE-A54C-89541F2B5FAB}" srcOrd="0" destOrd="0" presId="urn:microsoft.com/office/officeart/2005/8/layout/hierarchy2"/>
    <dgm:cxn modelId="{3E11743C-F409-40D8-8F91-0F842422BA12}" type="presParOf" srcId="{779D513E-43C6-4A4E-BC15-22B9B8948682}" destId="{D3768224-AF24-458D-948C-4A9C76D331CC}" srcOrd="1" destOrd="0" presId="urn:microsoft.com/office/officeart/2005/8/layout/hierarchy2"/>
    <dgm:cxn modelId="{6A672893-82C9-414D-B790-4ED882DB3ED5}" type="presParOf" srcId="{D3768224-AF24-458D-948C-4A9C76D331CC}" destId="{6103DA0F-85FE-41EE-B2CC-A439A9280CDD}" srcOrd="0" destOrd="0" presId="urn:microsoft.com/office/officeart/2005/8/layout/hierarchy2"/>
    <dgm:cxn modelId="{D107091D-F839-4BD5-BBAF-02EFCC1FCCFC}" type="presParOf" srcId="{6103DA0F-85FE-41EE-B2CC-A439A9280CDD}" destId="{808919E8-D551-4EF5-987C-855A31B077C5}" srcOrd="0" destOrd="0" presId="urn:microsoft.com/office/officeart/2005/8/layout/hierarchy2"/>
    <dgm:cxn modelId="{43A2B604-28D3-46D8-93E5-D16C69A88948}" type="presParOf" srcId="{D3768224-AF24-458D-948C-4A9C76D331CC}" destId="{540CC760-ADB8-4AD2-B81E-6E9D534CEFD3}" srcOrd="1" destOrd="0" presId="urn:microsoft.com/office/officeart/2005/8/layout/hierarchy2"/>
    <dgm:cxn modelId="{9BDAD7D9-6FDB-4259-8B9D-8A8F5CA6CB58}" type="presParOf" srcId="{540CC760-ADB8-4AD2-B81E-6E9D534CEFD3}" destId="{0D451558-9131-4E28-BE04-DF70E39A6633}" srcOrd="0" destOrd="0" presId="urn:microsoft.com/office/officeart/2005/8/layout/hierarchy2"/>
    <dgm:cxn modelId="{DA4EEB27-599C-4EB8-8D48-728F1ABB8037}" type="presParOf" srcId="{540CC760-ADB8-4AD2-B81E-6E9D534CEFD3}" destId="{B995F6F8-3CE5-4E57-805B-7C5491317656}" srcOrd="1" destOrd="0" presId="urn:microsoft.com/office/officeart/2005/8/layout/hierarchy2"/>
    <dgm:cxn modelId="{85458141-E090-4277-A680-D0CFF590EA1A}" type="presParOf" srcId="{D3768224-AF24-458D-948C-4A9C76D331CC}" destId="{5C09D808-3AF0-43D3-86C3-8C74B869A0B8}" srcOrd="2" destOrd="0" presId="urn:microsoft.com/office/officeart/2005/8/layout/hierarchy2"/>
    <dgm:cxn modelId="{47A55218-26C8-48AA-8FED-582F05B93D64}" type="presParOf" srcId="{5C09D808-3AF0-43D3-86C3-8C74B869A0B8}" destId="{04BC0D14-A9A7-4358-8CE4-7F5D3DBD059D}" srcOrd="0" destOrd="0" presId="urn:microsoft.com/office/officeart/2005/8/layout/hierarchy2"/>
    <dgm:cxn modelId="{6D52AB52-166B-48D6-BA45-DA4D4CFFE1C6}" type="presParOf" srcId="{D3768224-AF24-458D-948C-4A9C76D331CC}" destId="{328D555A-3B8B-4FB7-A5AC-17AAF84D16FF}" srcOrd="3" destOrd="0" presId="urn:microsoft.com/office/officeart/2005/8/layout/hierarchy2"/>
    <dgm:cxn modelId="{6B9552A4-7E51-4388-8ED0-190457B56AFC}" type="presParOf" srcId="{328D555A-3B8B-4FB7-A5AC-17AAF84D16FF}" destId="{76DD5475-CC4F-4695-84E8-AC0698F52772}" srcOrd="0" destOrd="0" presId="urn:microsoft.com/office/officeart/2005/8/layout/hierarchy2"/>
    <dgm:cxn modelId="{580AC2E5-62C4-47B7-97F6-14412F888881}" type="presParOf" srcId="{328D555A-3B8B-4FB7-A5AC-17AAF84D16FF}" destId="{F94CAB6E-B271-4FD2-8342-4174C447DFC9}" srcOrd="1" destOrd="0" presId="urn:microsoft.com/office/officeart/2005/8/layout/hierarchy2"/>
    <dgm:cxn modelId="{CAF88E98-0189-4F2B-867A-DE0DE61DBE29}" type="presParOf" srcId="{D3768224-AF24-458D-948C-4A9C76D331CC}" destId="{42E063E1-A671-4AE8-BF92-3A30A8A6A0C5}" srcOrd="4" destOrd="0" presId="urn:microsoft.com/office/officeart/2005/8/layout/hierarchy2"/>
    <dgm:cxn modelId="{6D5C7605-C773-4697-BB2E-B7F631F1D116}" type="presParOf" srcId="{42E063E1-A671-4AE8-BF92-3A30A8A6A0C5}" destId="{382EFB25-F8DA-442C-8FC4-1C58F1E485AF}" srcOrd="0" destOrd="0" presId="urn:microsoft.com/office/officeart/2005/8/layout/hierarchy2"/>
    <dgm:cxn modelId="{430DBE6C-214D-43FB-BBF3-A74E5B5993C0}" type="presParOf" srcId="{D3768224-AF24-458D-948C-4A9C76D331CC}" destId="{A3F8D38A-74E7-4EDB-B95B-7E5F4E3228FE}" srcOrd="5" destOrd="0" presId="urn:microsoft.com/office/officeart/2005/8/layout/hierarchy2"/>
    <dgm:cxn modelId="{20BBC13C-5300-453B-9B88-F5297AEA918E}" type="presParOf" srcId="{A3F8D38A-74E7-4EDB-B95B-7E5F4E3228FE}" destId="{F5F2E1E3-E171-4522-B790-81E62A229B68}" srcOrd="0" destOrd="0" presId="urn:microsoft.com/office/officeart/2005/8/layout/hierarchy2"/>
    <dgm:cxn modelId="{33D9C922-B09F-46BB-97F6-E271A2984C96}" type="presParOf" srcId="{A3F8D38A-74E7-4EDB-B95B-7E5F4E3228FE}" destId="{BFD3923F-2E0C-4442-9E4A-C69EA33FE1DC}" srcOrd="1" destOrd="0" presId="urn:microsoft.com/office/officeart/2005/8/layout/hierarchy2"/>
  </dgm:cxnLst>
  <dgm:bg/>
  <dgm:whole/>
</dgm:dataModel>
</file>

<file path=ppt/diagrams/data4.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08930F9C-3344-4FD2-9756-DD5075FEFBCC}">
      <dgm:prSet phldrT="[文本]" custT="1"/>
      <dgm:spPr>
        <a:solidFill>
          <a:srgbClr val="C4E59F"/>
        </a:solidFill>
      </dgm:spPr>
      <dgm:t>
        <a:bodyPr/>
        <a:lstStyle/>
        <a:p>
          <a:r>
            <a:rPr lang="zh-CN" altLang="en-US" sz="2000" b="0" dirty="0" smtClean="0">
              <a:solidFill>
                <a:schemeClr val="tx1"/>
              </a:solidFill>
            </a:rPr>
            <a:t>固化</a:t>
          </a:r>
          <a:r>
            <a:rPr lang="en-US" altLang="zh-CN" sz="2000" b="0" dirty="0" smtClean="0">
              <a:solidFill>
                <a:schemeClr val="tx1"/>
              </a:solidFill>
            </a:rPr>
            <a:t>/</a:t>
          </a:r>
          <a:r>
            <a:rPr lang="zh-CN" altLang="en-US" sz="2000" b="0" dirty="0" smtClean="0">
              <a:solidFill>
                <a:schemeClr val="tx1"/>
              </a:solidFill>
            </a:rPr>
            <a:t>稳定化</a:t>
          </a:r>
          <a:endParaRPr lang="zh-CN" altLang="en-US" sz="2000" b="0" dirty="0">
            <a:solidFill>
              <a:schemeClr val="tx1"/>
            </a:solidFill>
          </a:endParaRPr>
        </a:p>
      </dgm:t>
    </dgm:pt>
    <dgm:pt modelId="{1A52C99D-B71B-437F-A1C4-1FB44157EE5E}" type="parTrans" cxnId="{59B659A2-855F-42AF-BF6D-84497A624FD6}">
      <dgm:prSet/>
      <dgm:spPr/>
      <dgm:t>
        <a:bodyPr/>
        <a:lstStyle/>
        <a:p>
          <a:endParaRPr lang="zh-CN" altLang="en-US" sz="2000">
            <a:solidFill>
              <a:schemeClr val="tx1"/>
            </a:solidFill>
          </a:endParaRPr>
        </a:p>
      </dgm:t>
    </dgm:pt>
    <dgm:pt modelId="{2297061C-41BB-447E-90CE-0992FE5BF460}" type="sibTrans" cxnId="{59B659A2-855F-42AF-BF6D-84497A624FD6}">
      <dgm:prSet/>
      <dgm:spPr/>
      <dgm:t>
        <a:bodyPr/>
        <a:lstStyle/>
        <a:p>
          <a:endParaRPr lang="zh-CN" altLang="en-US" sz="2000">
            <a:solidFill>
              <a:schemeClr val="tx1"/>
            </a:solidFill>
          </a:endParaRPr>
        </a:p>
      </dgm:t>
    </dgm:pt>
    <dgm:pt modelId="{DFB6435C-035B-4E47-B67D-7AC0695F444C}">
      <dgm:prSet phldrT="[文本]" custT="1"/>
      <dgm:spPr>
        <a:solidFill>
          <a:srgbClr val="C4E59F"/>
        </a:solidFill>
      </dgm:spPr>
      <dgm:t>
        <a:bodyPr/>
        <a:lstStyle/>
        <a:p>
          <a:r>
            <a:rPr lang="zh-CN" altLang="en-US" sz="2000" dirty="0" smtClean="0">
              <a:solidFill>
                <a:schemeClr val="tx1"/>
              </a:solidFill>
            </a:rPr>
            <a:t>抗压强度</a:t>
          </a:r>
          <a:endParaRPr lang="zh-CN" altLang="en-US" sz="2000" dirty="0">
            <a:solidFill>
              <a:schemeClr val="tx1"/>
            </a:solidFill>
          </a:endParaRPr>
        </a:p>
      </dgm:t>
    </dgm:pt>
    <dgm:pt modelId="{251724AE-138A-41A2-B104-7039C255877D}" type="parTrans" cxnId="{0194EAC1-1124-438B-AB9F-20C6F592A0F1}">
      <dgm:prSet custT="1"/>
      <dgm:spPr/>
      <dgm:t>
        <a:bodyPr/>
        <a:lstStyle/>
        <a:p>
          <a:endParaRPr lang="zh-CN" altLang="en-US" sz="2000">
            <a:solidFill>
              <a:schemeClr val="tx1"/>
            </a:solidFill>
          </a:endParaRPr>
        </a:p>
      </dgm:t>
    </dgm:pt>
    <dgm:pt modelId="{CCB479DE-2136-4DBF-894D-2F64D71BBA4F}" type="sibTrans" cxnId="{0194EAC1-1124-438B-AB9F-20C6F592A0F1}">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altLang="en-US" sz="2000" dirty="0" smtClean="0">
              <a:solidFill>
                <a:schemeClr val="tx1"/>
              </a:solidFill>
            </a:rPr>
            <a:t>浸出毒性</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4E1C0D78-87A3-4FB5-9DEF-10AD52286151}">
      <dgm:prSet phldrT="[文本]" custT="1"/>
      <dgm:spPr>
        <a:solidFill>
          <a:srgbClr val="C4E59F"/>
        </a:solidFill>
      </dgm:spPr>
      <dgm:t>
        <a:bodyPr/>
        <a:lstStyle/>
        <a:p>
          <a:r>
            <a:rPr lang="zh-CN" altLang="en-US" sz="2000" dirty="0" smtClean="0">
              <a:solidFill>
                <a:schemeClr val="tx1"/>
              </a:solidFill>
            </a:rPr>
            <a:t>表面浸出情况</a:t>
          </a:r>
          <a:endParaRPr lang="zh-CN" altLang="en-US" sz="2000" dirty="0">
            <a:solidFill>
              <a:schemeClr val="tx1"/>
            </a:solidFill>
          </a:endParaRPr>
        </a:p>
      </dgm:t>
    </dgm:pt>
    <dgm:pt modelId="{52AB973C-CD97-4CBB-A14D-0B7299025DC4}" type="parTrans" cxnId="{5C733E63-1131-4556-8F0E-E8628C39358F}">
      <dgm:prSet custT="1"/>
      <dgm:spPr/>
      <dgm:t>
        <a:bodyPr/>
        <a:lstStyle/>
        <a:p>
          <a:endParaRPr lang="zh-CN" altLang="en-US" sz="2000">
            <a:solidFill>
              <a:schemeClr val="tx1"/>
            </a:solidFill>
          </a:endParaRPr>
        </a:p>
      </dgm:t>
    </dgm:pt>
    <dgm:pt modelId="{6D648ED2-640D-4EAC-8409-FE4516418D7D}" type="sibTrans" cxnId="{5C733E63-1131-4556-8F0E-E8628C39358F}">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EE526536-A208-4260-B222-F957011AE763}" type="pres">
      <dgm:prSet presAssocID="{08930F9C-3344-4FD2-9756-DD5075FEFBCC}" presName="root1" presStyleCnt="0"/>
      <dgm:spPr/>
    </dgm:pt>
    <dgm:pt modelId="{FD2669E7-230E-4938-9813-529EF43B942C}" type="pres">
      <dgm:prSet presAssocID="{08930F9C-3344-4FD2-9756-DD5075FEFBCC}" presName="LevelOneTextNode" presStyleLbl="node0" presStyleIdx="0" presStyleCnt="1" custScaleX="89978" custScaleY="50296">
        <dgm:presLayoutVars>
          <dgm:chPref val="3"/>
        </dgm:presLayoutVars>
      </dgm:prSet>
      <dgm:spPr/>
      <dgm:t>
        <a:bodyPr/>
        <a:lstStyle/>
        <a:p>
          <a:endParaRPr lang="zh-CN" altLang="en-US"/>
        </a:p>
      </dgm:t>
    </dgm:pt>
    <dgm:pt modelId="{AA4B1DD9-9501-42FE-8FDB-D6AA0F520D50}" type="pres">
      <dgm:prSet presAssocID="{08930F9C-3344-4FD2-9756-DD5075FEFBCC}" presName="level2hierChild" presStyleCnt="0"/>
      <dgm:spPr/>
    </dgm:pt>
    <dgm:pt modelId="{6103DA0F-85FE-41EE-B2CC-A439A9280CDD}" type="pres">
      <dgm:prSet presAssocID="{251724AE-138A-41A2-B104-7039C255877D}" presName="conn2-1" presStyleLbl="parChTrans1D2" presStyleIdx="0" presStyleCnt="3"/>
      <dgm:spPr/>
      <dgm:t>
        <a:bodyPr/>
        <a:lstStyle/>
        <a:p>
          <a:endParaRPr lang="zh-CN" altLang="en-US"/>
        </a:p>
      </dgm:t>
    </dgm:pt>
    <dgm:pt modelId="{808919E8-D551-4EF5-987C-855A31B077C5}" type="pres">
      <dgm:prSet presAssocID="{251724AE-138A-41A2-B104-7039C255877D}" presName="connTx" presStyleLbl="parChTrans1D2" presStyleIdx="0" presStyleCnt="3"/>
      <dgm:spPr/>
      <dgm:t>
        <a:bodyPr/>
        <a:lstStyle/>
        <a:p>
          <a:endParaRPr lang="zh-CN" altLang="en-US"/>
        </a:p>
      </dgm:t>
    </dgm:pt>
    <dgm:pt modelId="{540CC760-ADB8-4AD2-B81E-6E9D534CEFD3}" type="pres">
      <dgm:prSet presAssocID="{DFB6435C-035B-4E47-B67D-7AC0695F444C}" presName="root2" presStyleCnt="0"/>
      <dgm:spPr/>
    </dgm:pt>
    <dgm:pt modelId="{0D451558-9131-4E28-BE04-DF70E39A6633}" type="pres">
      <dgm:prSet presAssocID="{DFB6435C-035B-4E47-B67D-7AC0695F444C}" presName="LevelTwoTextNode" presStyleLbl="node2" presStyleIdx="0" presStyleCnt="3" custScaleY="68884" custLinFactNeighborX="-1909" custLinFactNeighborY="-6984">
        <dgm:presLayoutVars>
          <dgm:chPref val="3"/>
        </dgm:presLayoutVars>
      </dgm:prSet>
      <dgm:spPr/>
      <dgm:t>
        <a:bodyPr/>
        <a:lstStyle/>
        <a:p>
          <a:endParaRPr lang="zh-CN" altLang="en-US"/>
        </a:p>
      </dgm:t>
    </dgm:pt>
    <dgm:pt modelId="{B995F6F8-3CE5-4E57-805B-7C5491317656}" type="pres">
      <dgm:prSet presAssocID="{DFB6435C-035B-4E47-B67D-7AC0695F444C}" presName="level3hierChild" presStyleCnt="0"/>
      <dgm:spPr/>
    </dgm:pt>
    <dgm:pt modelId="{5C09D808-3AF0-43D3-86C3-8C74B869A0B8}" type="pres">
      <dgm:prSet presAssocID="{CEAD9A68-A52B-4770-B3C8-E676A44918BF}" presName="conn2-1" presStyleLbl="parChTrans1D2" presStyleIdx="1" presStyleCnt="3"/>
      <dgm:spPr/>
      <dgm:t>
        <a:bodyPr/>
        <a:lstStyle/>
        <a:p>
          <a:endParaRPr lang="zh-CN" altLang="en-US"/>
        </a:p>
      </dgm:t>
    </dgm:pt>
    <dgm:pt modelId="{04BC0D14-A9A7-4358-8CE4-7F5D3DBD059D}" type="pres">
      <dgm:prSet presAssocID="{CEAD9A68-A52B-4770-B3C8-E676A44918BF}" presName="connTx" presStyleLbl="parChTrans1D2" presStyleIdx="1" presStyleCnt="3"/>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1" presStyleCnt="3" custScaleY="60523" custLinFactNeighborX="-386" custLinFactNeighborY="-13860">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 modelId="{42E063E1-A671-4AE8-BF92-3A30A8A6A0C5}" type="pres">
      <dgm:prSet presAssocID="{52AB973C-CD97-4CBB-A14D-0B7299025DC4}" presName="conn2-1" presStyleLbl="parChTrans1D2" presStyleIdx="2" presStyleCnt="3"/>
      <dgm:spPr/>
      <dgm:t>
        <a:bodyPr/>
        <a:lstStyle/>
        <a:p>
          <a:endParaRPr lang="zh-CN" altLang="en-US"/>
        </a:p>
      </dgm:t>
    </dgm:pt>
    <dgm:pt modelId="{382EFB25-F8DA-442C-8FC4-1C58F1E485AF}" type="pres">
      <dgm:prSet presAssocID="{52AB973C-CD97-4CBB-A14D-0B7299025DC4}" presName="connTx" presStyleLbl="parChTrans1D2" presStyleIdx="2" presStyleCnt="3"/>
      <dgm:spPr/>
      <dgm:t>
        <a:bodyPr/>
        <a:lstStyle/>
        <a:p>
          <a:endParaRPr lang="zh-CN" altLang="en-US"/>
        </a:p>
      </dgm:t>
    </dgm:pt>
    <dgm:pt modelId="{A3F8D38A-74E7-4EDB-B95B-7E5F4E3228FE}" type="pres">
      <dgm:prSet presAssocID="{4E1C0D78-87A3-4FB5-9DEF-10AD52286151}" presName="root2" presStyleCnt="0"/>
      <dgm:spPr/>
    </dgm:pt>
    <dgm:pt modelId="{F5F2E1E3-E171-4522-B790-81E62A229B68}" type="pres">
      <dgm:prSet presAssocID="{4E1C0D78-87A3-4FB5-9DEF-10AD52286151}" presName="LevelTwoTextNode" presStyleLbl="node2" presStyleIdx="2" presStyleCnt="3" custScaleY="64901" custLinFactNeighborX="-386" custLinFactNeighborY="-14376">
        <dgm:presLayoutVars>
          <dgm:chPref val="3"/>
        </dgm:presLayoutVars>
      </dgm:prSet>
      <dgm:spPr/>
      <dgm:t>
        <a:bodyPr/>
        <a:lstStyle/>
        <a:p>
          <a:endParaRPr lang="zh-CN" altLang="en-US"/>
        </a:p>
      </dgm:t>
    </dgm:pt>
    <dgm:pt modelId="{BFD3923F-2E0C-4442-9E4A-C69EA33FE1DC}" type="pres">
      <dgm:prSet presAssocID="{4E1C0D78-87A3-4FB5-9DEF-10AD52286151}" presName="level3hierChild" presStyleCnt="0"/>
      <dgm:spPr/>
    </dgm:pt>
  </dgm:ptLst>
  <dgm:cxnLst>
    <dgm:cxn modelId="{3B22ACFC-C1F3-4819-B599-1A355C241EE8}" type="presOf" srcId="{A398F2F5-9259-431D-99DD-F3BC0AE2948E}" destId="{76DD5475-CC4F-4695-84E8-AC0698F52772}" srcOrd="0" destOrd="0" presId="urn:microsoft.com/office/officeart/2005/8/layout/hierarchy2"/>
    <dgm:cxn modelId="{B6E8057C-BCAB-4672-86E9-F7FE4DB2A878}" type="presOf" srcId="{CEAD9A68-A52B-4770-B3C8-E676A44918BF}" destId="{04BC0D14-A9A7-4358-8CE4-7F5D3DBD059D}" srcOrd="1" destOrd="0" presId="urn:microsoft.com/office/officeart/2005/8/layout/hierarchy2"/>
    <dgm:cxn modelId="{0194EAC1-1124-438B-AB9F-20C6F592A0F1}" srcId="{08930F9C-3344-4FD2-9756-DD5075FEFBCC}" destId="{DFB6435C-035B-4E47-B67D-7AC0695F444C}" srcOrd="0" destOrd="0" parTransId="{251724AE-138A-41A2-B104-7039C255877D}" sibTransId="{CCB479DE-2136-4DBF-894D-2F64D71BBA4F}"/>
    <dgm:cxn modelId="{876B0374-D66D-42C6-A5BF-4368849719F3}" type="presOf" srcId="{08930F9C-3344-4FD2-9756-DD5075FEFBCC}" destId="{FD2669E7-230E-4938-9813-529EF43B942C}" srcOrd="0" destOrd="0" presId="urn:microsoft.com/office/officeart/2005/8/layout/hierarchy2"/>
    <dgm:cxn modelId="{59B659A2-855F-42AF-BF6D-84497A624FD6}" srcId="{CDFFCDE4-5F98-484E-8239-01CC984DAC02}" destId="{08930F9C-3344-4FD2-9756-DD5075FEFBCC}" srcOrd="0" destOrd="0" parTransId="{1A52C99D-B71B-437F-A1C4-1FB44157EE5E}" sibTransId="{2297061C-41BB-447E-90CE-0992FE5BF460}"/>
    <dgm:cxn modelId="{2C17E3F0-AD78-4EAB-8450-FEF89F431F0E}" type="presOf" srcId="{52AB973C-CD97-4CBB-A14D-0B7299025DC4}" destId="{382EFB25-F8DA-442C-8FC4-1C58F1E485AF}" srcOrd="1" destOrd="0" presId="urn:microsoft.com/office/officeart/2005/8/layout/hierarchy2"/>
    <dgm:cxn modelId="{2ADA3C9E-29D0-4CCC-941A-A5D8B159D010}" srcId="{08930F9C-3344-4FD2-9756-DD5075FEFBCC}" destId="{A398F2F5-9259-431D-99DD-F3BC0AE2948E}" srcOrd="1" destOrd="0" parTransId="{CEAD9A68-A52B-4770-B3C8-E676A44918BF}" sibTransId="{11E93DB1-D8BD-4941-B154-788579BF476E}"/>
    <dgm:cxn modelId="{D83AFF6E-BD8F-47E9-8D80-B3D3175A9F9A}" type="presOf" srcId="{52AB973C-CD97-4CBB-A14D-0B7299025DC4}" destId="{42E063E1-A671-4AE8-BF92-3A30A8A6A0C5}" srcOrd="0" destOrd="0" presId="urn:microsoft.com/office/officeart/2005/8/layout/hierarchy2"/>
    <dgm:cxn modelId="{D5F7CCDD-EC6E-4C98-B3D3-FE75DC930A56}" type="presOf" srcId="{CEAD9A68-A52B-4770-B3C8-E676A44918BF}" destId="{5C09D808-3AF0-43D3-86C3-8C74B869A0B8}" srcOrd="0" destOrd="0" presId="urn:microsoft.com/office/officeart/2005/8/layout/hierarchy2"/>
    <dgm:cxn modelId="{AD7142BC-FE72-47FB-84C9-FC910CB2CCC2}" type="presOf" srcId="{4E1C0D78-87A3-4FB5-9DEF-10AD52286151}" destId="{F5F2E1E3-E171-4522-B790-81E62A229B68}" srcOrd="0" destOrd="0" presId="urn:microsoft.com/office/officeart/2005/8/layout/hierarchy2"/>
    <dgm:cxn modelId="{C288CC96-7D19-4004-ADCF-457D69729FBF}" type="presOf" srcId="{251724AE-138A-41A2-B104-7039C255877D}" destId="{808919E8-D551-4EF5-987C-855A31B077C5}" srcOrd="1" destOrd="0" presId="urn:microsoft.com/office/officeart/2005/8/layout/hierarchy2"/>
    <dgm:cxn modelId="{6C9FA0A0-1E5E-4590-9593-47680892C3DB}" type="presOf" srcId="{DFB6435C-035B-4E47-B67D-7AC0695F444C}" destId="{0D451558-9131-4E28-BE04-DF70E39A6633}" srcOrd="0" destOrd="0" presId="urn:microsoft.com/office/officeart/2005/8/layout/hierarchy2"/>
    <dgm:cxn modelId="{33636E1E-CD8A-4EE6-9128-D4A5DA85C08C}" type="presOf" srcId="{CDFFCDE4-5F98-484E-8239-01CC984DAC02}" destId="{751AAD3E-A1D2-4BB0-A02C-671F6D451E63}" srcOrd="0" destOrd="0" presId="urn:microsoft.com/office/officeart/2005/8/layout/hierarchy2"/>
    <dgm:cxn modelId="{4D9394D7-0C48-46C5-90D3-7A49123F0615}" type="presOf" srcId="{251724AE-138A-41A2-B104-7039C255877D}" destId="{6103DA0F-85FE-41EE-B2CC-A439A9280CDD}" srcOrd="0" destOrd="0" presId="urn:microsoft.com/office/officeart/2005/8/layout/hierarchy2"/>
    <dgm:cxn modelId="{5C733E63-1131-4556-8F0E-E8628C39358F}" srcId="{08930F9C-3344-4FD2-9756-DD5075FEFBCC}" destId="{4E1C0D78-87A3-4FB5-9DEF-10AD52286151}" srcOrd="2" destOrd="0" parTransId="{52AB973C-CD97-4CBB-A14D-0B7299025DC4}" sibTransId="{6D648ED2-640D-4EAC-8409-FE4516418D7D}"/>
    <dgm:cxn modelId="{EA7E1804-762A-4567-8579-F4A39B47FE5D}" type="presParOf" srcId="{751AAD3E-A1D2-4BB0-A02C-671F6D451E63}" destId="{EE526536-A208-4260-B222-F957011AE763}" srcOrd="0" destOrd="0" presId="urn:microsoft.com/office/officeart/2005/8/layout/hierarchy2"/>
    <dgm:cxn modelId="{903BBEBC-AF2D-4663-A978-B4850F777F83}" type="presParOf" srcId="{EE526536-A208-4260-B222-F957011AE763}" destId="{FD2669E7-230E-4938-9813-529EF43B942C}" srcOrd="0" destOrd="0" presId="urn:microsoft.com/office/officeart/2005/8/layout/hierarchy2"/>
    <dgm:cxn modelId="{5AD0BD21-FDFA-4F64-9E72-2BF47528C8F5}" type="presParOf" srcId="{EE526536-A208-4260-B222-F957011AE763}" destId="{AA4B1DD9-9501-42FE-8FDB-D6AA0F520D50}" srcOrd="1" destOrd="0" presId="urn:microsoft.com/office/officeart/2005/8/layout/hierarchy2"/>
    <dgm:cxn modelId="{B271D6DB-F1F9-4706-BCD5-EE2A5189685B}" type="presParOf" srcId="{AA4B1DD9-9501-42FE-8FDB-D6AA0F520D50}" destId="{6103DA0F-85FE-41EE-B2CC-A439A9280CDD}" srcOrd="0" destOrd="0" presId="urn:microsoft.com/office/officeart/2005/8/layout/hierarchy2"/>
    <dgm:cxn modelId="{C835967C-AE44-4363-A8D4-341A630B7449}" type="presParOf" srcId="{6103DA0F-85FE-41EE-B2CC-A439A9280CDD}" destId="{808919E8-D551-4EF5-987C-855A31B077C5}" srcOrd="0" destOrd="0" presId="urn:microsoft.com/office/officeart/2005/8/layout/hierarchy2"/>
    <dgm:cxn modelId="{8C4606E0-4AD1-4F49-B22E-2511F6E89605}" type="presParOf" srcId="{AA4B1DD9-9501-42FE-8FDB-D6AA0F520D50}" destId="{540CC760-ADB8-4AD2-B81E-6E9D534CEFD3}" srcOrd="1" destOrd="0" presId="urn:microsoft.com/office/officeart/2005/8/layout/hierarchy2"/>
    <dgm:cxn modelId="{C43673D9-537B-4993-982F-01B6870001AD}" type="presParOf" srcId="{540CC760-ADB8-4AD2-B81E-6E9D534CEFD3}" destId="{0D451558-9131-4E28-BE04-DF70E39A6633}" srcOrd="0" destOrd="0" presId="urn:microsoft.com/office/officeart/2005/8/layout/hierarchy2"/>
    <dgm:cxn modelId="{C4AA9CD6-8ADA-43C5-814B-B1C01CB14FA8}" type="presParOf" srcId="{540CC760-ADB8-4AD2-B81E-6E9D534CEFD3}" destId="{B995F6F8-3CE5-4E57-805B-7C5491317656}" srcOrd="1" destOrd="0" presId="urn:microsoft.com/office/officeart/2005/8/layout/hierarchy2"/>
    <dgm:cxn modelId="{1BF6744F-BF50-48F7-BA24-B36943ACBA34}" type="presParOf" srcId="{AA4B1DD9-9501-42FE-8FDB-D6AA0F520D50}" destId="{5C09D808-3AF0-43D3-86C3-8C74B869A0B8}" srcOrd="2" destOrd="0" presId="urn:microsoft.com/office/officeart/2005/8/layout/hierarchy2"/>
    <dgm:cxn modelId="{BD53A96C-3225-4181-9FA0-AA56E2595526}" type="presParOf" srcId="{5C09D808-3AF0-43D3-86C3-8C74B869A0B8}" destId="{04BC0D14-A9A7-4358-8CE4-7F5D3DBD059D}" srcOrd="0" destOrd="0" presId="urn:microsoft.com/office/officeart/2005/8/layout/hierarchy2"/>
    <dgm:cxn modelId="{E3AF702C-7F75-487B-998F-FD22192B4946}" type="presParOf" srcId="{AA4B1DD9-9501-42FE-8FDB-D6AA0F520D50}" destId="{328D555A-3B8B-4FB7-A5AC-17AAF84D16FF}" srcOrd="3" destOrd="0" presId="urn:microsoft.com/office/officeart/2005/8/layout/hierarchy2"/>
    <dgm:cxn modelId="{BBB1E2B6-E668-4AAB-BE09-789BB42A8300}" type="presParOf" srcId="{328D555A-3B8B-4FB7-A5AC-17AAF84D16FF}" destId="{76DD5475-CC4F-4695-84E8-AC0698F52772}" srcOrd="0" destOrd="0" presId="urn:microsoft.com/office/officeart/2005/8/layout/hierarchy2"/>
    <dgm:cxn modelId="{72E65BC1-78D4-40C1-BFC1-0E87FAE88F0D}" type="presParOf" srcId="{328D555A-3B8B-4FB7-A5AC-17AAF84D16FF}" destId="{F94CAB6E-B271-4FD2-8342-4174C447DFC9}" srcOrd="1" destOrd="0" presId="urn:microsoft.com/office/officeart/2005/8/layout/hierarchy2"/>
    <dgm:cxn modelId="{2A657751-A26E-4EF7-85D8-678A11AD8A11}" type="presParOf" srcId="{AA4B1DD9-9501-42FE-8FDB-D6AA0F520D50}" destId="{42E063E1-A671-4AE8-BF92-3A30A8A6A0C5}" srcOrd="4" destOrd="0" presId="urn:microsoft.com/office/officeart/2005/8/layout/hierarchy2"/>
    <dgm:cxn modelId="{ABA37406-6D7C-4CE2-8066-18DC106FE0B0}" type="presParOf" srcId="{42E063E1-A671-4AE8-BF92-3A30A8A6A0C5}" destId="{382EFB25-F8DA-442C-8FC4-1C58F1E485AF}" srcOrd="0" destOrd="0" presId="urn:microsoft.com/office/officeart/2005/8/layout/hierarchy2"/>
    <dgm:cxn modelId="{A24C7570-947E-48DB-8492-1F48C9ABEEC4}" type="presParOf" srcId="{AA4B1DD9-9501-42FE-8FDB-D6AA0F520D50}" destId="{A3F8D38A-74E7-4EDB-B95B-7E5F4E3228FE}" srcOrd="5" destOrd="0" presId="urn:microsoft.com/office/officeart/2005/8/layout/hierarchy2"/>
    <dgm:cxn modelId="{F8B1AC1F-7421-4782-AA64-3B269901E1FE}" type="presParOf" srcId="{A3F8D38A-74E7-4EDB-B95B-7E5F4E3228FE}" destId="{F5F2E1E3-E171-4522-B790-81E62A229B68}" srcOrd="0" destOrd="0" presId="urn:microsoft.com/office/officeart/2005/8/layout/hierarchy2"/>
    <dgm:cxn modelId="{84053303-5EE6-4816-A7E4-A0C66B14D244}" type="presParOf" srcId="{A3F8D38A-74E7-4EDB-B95B-7E5F4E3228FE}" destId="{BFD3923F-2E0C-4442-9E4A-C69EA33FE1DC}" srcOrd="1" destOrd="0" presId="urn:microsoft.com/office/officeart/2005/8/layout/hierarchy2"/>
  </dgm:cxnLst>
  <dgm:bg/>
  <dgm:whole/>
</dgm:dataModel>
</file>

<file path=ppt/diagrams/data5.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08930F9C-3344-4FD2-9756-DD5075FEFBCC}">
      <dgm:prSet phldrT="[文本]" custT="1"/>
      <dgm:spPr>
        <a:solidFill>
          <a:srgbClr val="C4E59F"/>
        </a:solidFill>
      </dgm:spPr>
      <dgm:t>
        <a:bodyPr/>
        <a:lstStyle/>
        <a:p>
          <a:r>
            <a:rPr lang="zh-CN" altLang="en-US" sz="2000" b="0" dirty="0" smtClean="0">
              <a:solidFill>
                <a:schemeClr val="tx1"/>
              </a:solidFill>
            </a:rPr>
            <a:t>稳定化</a:t>
          </a:r>
          <a:endParaRPr lang="zh-CN" altLang="en-US" sz="2000" b="0" dirty="0">
            <a:solidFill>
              <a:schemeClr val="tx1"/>
            </a:solidFill>
          </a:endParaRPr>
        </a:p>
      </dgm:t>
    </dgm:pt>
    <dgm:pt modelId="{1A52C99D-B71B-437F-A1C4-1FB44157EE5E}" type="parTrans" cxnId="{59B659A2-855F-42AF-BF6D-84497A624FD6}">
      <dgm:prSet/>
      <dgm:spPr/>
      <dgm:t>
        <a:bodyPr/>
        <a:lstStyle/>
        <a:p>
          <a:endParaRPr lang="zh-CN" altLang="en-US" sz="2000">
            <a:solidFill>
              <a:schemeClr val="tx1"/>
            </a:solidFill>
          </a:endParaRPr>
        </a:p>
      </dgm:t>
    </dgm:pt>
    <dgm:pt modelId="{2297061C-41BB-447E-90CE-0992FE5BF460}" type="sibTrans" cxnId="{59B659A2-855F-42AF-BF6D-84497A624FD6}">
      <dgm:prSet/>
      <dgm:spPr/>
      <dgm:t>
        <a:bodyPr/>
        <a:lstStyle/>
        <a:p>
          <a:endParaRPr lang="zh-CN" altLang="en-US" sz="2000">
            <a:solidFill>
              <a:schemeClr val="tx1"/>
            </a:solidFill>
          </a:endParaRPr>
        </a:p>
      </dgm:t>
    </dgm:pt>
    <dgm:pt modelId="{DFB6435C-035B-4E47-B67D-7AC0695F444C}">
      <dgm:prSet phldrT="[文本]" custT="1"/>
      <dgm:spPr>
        <a:solidFill>
          <a:srgbClr val="C4E59F"/>
        </a:solidFill>
      </dgm:spPr>
      <dgm:t>
        <a:bodyPr/>
        <a:lstStyle/>
        <a:p>
          <a:r>
            <a:rPr lang="zh-CN" altLang="en-US" sz="2000" dirty="0" smtClean="0">
              <a:solidFill>
                <a:schemeClr val="tx1"/>
              </a:solidFill>
            </a:rPr>
            <a:t>抗压强度</a:t>
          </a:r>
          <a:endParaRPr lang="zh-CN" altLang="en-US" sz="2000" dirty="0">
            <a:solidFill>
              <a:schemeClr val="tx1"/>
            </a:solidFill>
          </a:endParaRPr>
        </a:p>
      </dgm:t>
    </dgm:pt>
    <dgm:pt modelId="{251724AE-138A-41A2-B104-7039C255877D}" type="parTrans" cxnId="{0194EAC1-1124-438B-AB9F-20C6F592A0F1}">
      <dgm:prSet custT="1"/>
      <dgm:spPr/>
      <dgm:t>
        <a:bodyPr/>
        <a:lstStyle/>
        <a:p>
          <a:endParaRPr lang="zh-CN" altLang="en-US" sz="2000">
            <a:solidFill>
              <a:schemeClr val="tx1"/>
            </a:solidFill>
          </a:endParaRPr>
        </a:p>
      </dgm:t>
    </dgm:pt>
    <dgm:pt modelId="{CCB479DE-2136-4DBF-894D-2F64D71BBA4F}" type="sibTrans" cxnId="{0194EAC1-1124-438B-AB9F-20C6F592A0F1}">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altLang="en-US" sz="2000" dirty="0" smtClean="0">
              <a:solidFill>
                <a:schemeClr val="tx1"/>
              </a:solidFill>
            </a:rPr>
            <a:t>浸出毒性</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EE526536-A208-4260-B222-F957011AE763}" type="pres">
      <dgm:prSet presAssocID="{08930F9C-3344-4FD2-9756-DD5075FEFBCC}" presName="root1" presStyleCnt="0"/>
      <dgm:spPr/>
    </dgm:pt>
    <dgm:pt modelId="{FD2669E7-230E-4938-9813-529EF43B942C}" type="pres">
      <dgm:prSet presAssocID="{08930F9C-3344-4FD2-9756-DD5075FEFBCC}" presName="LevelOneTextNode" presStyleLbl="node0" presStyleIdx="0" presStyleCnt="1" custScaleX="105425" custScaleY="50877">
        <dgm:presLayoutVars>
          <dgm:chPref val="3"/>
        </dgm:presLayoutVars>
      </dgm:prSet>
      <dgm:spPr/>
      <dgm:t>
        <a:bodyPr/>
        <a:lstStyle/>
        <a:p>
          <a:endParaRPr lang="zh-CN" altLang="en-US"/>
        </a:p>
      </dgm:t>
    </dgm:pt>
    <dgm:pt modelId="{AA4B1DD9-9501-42FE-8FDB-D6AA0F520D50}" type="pres">
      <dgm:prSet presAssocID="{08930F9C-3344-4FD2-9756-DD5075FEFBCC}" presName="level2hierChild" presStyleCnt="0"/>
      <dgm:spPr/>
    </dgm:pt>
    <dgm:pt modelId="{6103DA0F-85FE-41EE-B2CC-A439A9280CDD}" type="pres">
      <dgm:prSet presAssocID="{251724AE-138A-41A2-B104-7039C255877D}" presName="conn2-1" presStyleLbl="parChTrans1D2" presStyleIdx="0" presStyleCnt="2"/>
      <dgm:spPr/>
      <dgm:t>
        <a:bodyPr/>
        <a:lstStyle/>
        <a:p>
          <a:endParaRPr lang="zh-CN" altLang="en-US"/>
        </a:p>
      </dgm:t>
    </dgm:pt>
    <dgm:pt modelId="{808919E8-D551-4EF5-987C-855A31B077C5}" type="pres">
      <dgm:prSet presAssocID="{251724AE-138A-41A2-B104-7039C255877D}" presName="connTx" presStyleLbl="parChTrans1D2" presStyleIdx="0" presStyleCnt="2"/>
      <dgm:spPr/>
      <dgm:t>
        <a:bodyPr/>
        <a:lstStyle/>
        <a:p>
          <a:endParaRPr lang="zh-CN" altLang="en-US"/>
        </a:p>
      </dgm:t>
    </dgm:pt>
    <dgm:pt modelId="{540CC760-ADB8-4AD2-B81E-6E9D534CEFD3}" type="pres">
      <dgm:prSet presAssocID="{DFB6435C-035B-4E47-B67D-7AC0695F444C}" presName="root2" presStyleCnt="0"/>
      <dgm:spPr/>
    </dgm:pt>
    <dgm:pt modelId="{0D451558-9131-4E28-BE04-DF70E39A6633}" type="pres">
      <dgm:prSet presAssocID="{DFB6435C-035B-4E47-B67D-7AC0695F444C}" presName="LevelTwoTextNode" presStyleLbl="node2" presStyleIdx="0" presStyleCnt="2" custScaleX="92683" custScaleY="59249" custLinFactNeighborX="-1909" custLinFactNeighborY="-6984">
        <dgm:presLayoutVars>
          <dgm:chPref val="3"/>
        </dgm:presLayoutVars>
      </dgm:prSet>
      <dgm:spPr/>
      <dgm:t>
        <a:bodyPr/>
        <a:lstStyle/>
        <a:p>
          <a:endParaRPr lang="zh-CN" altLang="en-US"/>
        </a:p>
      </dgm:t>
    </dgm:pt>
    <dgm:pt modelId="{B995F6F8-3CE5-4E57-805B-7C5491317656}" type="pres">
      <dgm:prSet presAssocID="{DFB6435C-035B-4E47-B67D-7AC0695F444C}" presName="level3hierChild" presStyleCnt="0"/>
      <dgm:spPr/>
    </dgm:pt>
    <dgm:pt modelId="{5C09D808-3AF0-43D3-86C3-8C74B869A0B8}" type="pres">
      <dgm:prSet presAssocID="{CEAD9A68-A52B-4770-B3C8-E676A44918BF}" presName="conn2-1" presStyleLbl="parChTrans1D2" presStyleIdx="1" presStyleCnt="2"/>
      <dgm:spPr/>
      <dgm:t>
        <a:bodyPr/>
        <a:lstStyle/>
        <a:p>
          <a:endParaRPr lang="zh-CN" altLang="en-US"/>
        </a:p>
      </dgm:t>
    </dgm:pt>
    <dgm:pt modelId="{04BC0D14-A9A7-4358-8CE4-7F5D3DBD059D}" type="pres">
      <dgm:prSet presAssocID="{CEAD9A68-A52B-4770-B3C8-E676A44918BF}" presName="connTx" presStyleLbl="parChTrans1D2" presStyleIdx="1" presStyleCnt="2"/>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1" presStyleCnt="2" custScaleX="96168" custScaleY="56510" custLinFactNeighborX="-386" custLinFactNeighborY="-13860">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Lst>
  <dgm:cxnLst>
    <dgm:cxn modelId="{0194EAC1-1124-438B-AB9F-20C6F592A0F1}" srcId="{08930F9C-3344-4FD2-9756-DD5075FEFBCC}" destId="{DFB6435C-035B-4E47-B67D-7AC0695F444C}" srcOrd="0" destOrd="0" parTransId="{251724AE-138A-41A2-B104-7039C255877D}" sibTransId="{CCB479DE-2136-4DBF-894D-2F64D71BBA4F}"/>
    <dgm:cxn modelId="{A1C0151C-9673-47D6-BABC-35950B887C55}" type="presOf" srcId="{CDFFCDE4-5F98-484E-8239-01CC984DAC02}" destId="{751AAD3E-A1D2-4BB0-A02C-671F6D451E63}" srcOrd="0" destOrd="0" presId="urn:microsoft.com/office/officeart/2005/8/layout/hierarchy2"/>
    <dgm:cxn modelId="{AD9E3045-F6D0-4784-A092-E48D999D547A}" type="presOf" srcId="{251724AE-138A-41A2-B104-7039C255877D}" destId="{808919E8-D551-4EF5-987C-855A31B077C5}" srcOrd="1" destOrd="0" presId="urn:microsoft.com/office/officeart/2005/8/layout/hierarchy2"/>
    <dgm:cxn modelId="{2ADA3C9E-29D0-4CCC-941A-A5D8B159D010}" srcId="{08930F9C-3344-4FD2-9756-DD5075FEFBCC}" destId="{A398F2F5-9259-431D-99DD-F3BC0AE2948E}" srcOrd="1" destOrd="0" parTransId="{CEAD9A68-A52B-4770-B3C8-E676A44918BF}" sibTransId="{11E93DB1-D8BD-4941-B154-788579BF476E}"/>
    <dgm:cxn modelId="{59B659A2-855F-42AF-BF6D-84497A624FD6}" srcId="{CDFFCDE4-5F98-484E-8239-01CC984DAC02}" destId="{08930F9C-3344-4FD2-9756-DD5075FEFBCC}" srcOrd="0" destOrd="0" parTransId="{1A52C99D-B71B-437F-A1C4-1FB44157EE5E}" sibTransId="{2297061C-41BB-447E-90CE-0992FE5BF460}"/>
    <dgm:cxn modelId="{A54DB686-7F33-47A2-A5E1-2E1A8A41C5C2}" type="presOf" srcId="{A398F2F5-9259-431D-99DD-F3BC0AE2948E}" destId="{76DD5475-CC4F-4695-84E8-AC0698F52772}" srcOrd="0" destOrd="0" presId="urn:microsoft.com/office/officeart/2005/8/layout/hierarchy2"/>
    <dgm:cxn modelId="{E2FFE53D-EB90-409D-8787-642608825AED}" type="presOf" srcId="{CEAD9A68-A52B-4770-B3C8-E676A44918BF}" destId="{5C09D808-3AF0-43D3-86C3-8C74B869A0B8}" srcOrd="0" destOrd="0" presId="urn:microsoft.com/office/officeart/2005/8/layout/hierarchy2"/>
    <dgm:cxn modelId="{8A428E63-7D92-455E-9238-4C49AC09D457}" type="presOf" srcId="{CEAD9A68-A52B-4770-B3C8-E676A44918BF}" destId="{04BC0D14-A9A7-4358-8CE4-7F5D3DBD059D}" srcOrd="1" destOrd="0" presId="urn:microsoft.com/office/officeart/2005/8/layout/hierarchy2"/>
    <dgm:cxn modelId="{B97EFAF6-4E13-4D6F-8995-6EA7E34A683A}" type="presOf" srcId="{251724AE-138A-41A2-B104-7039C255877D}" destId="{6103DA0F-85FE-41EE-B2CC-A439A9280CDD}" srcOrd="0" destOrd="0" presId="urn:microsoft.com/office/officeart/2005/8/layout/hierarchy2"/>
    <dgm:cxn modelId="{394F9DAF-01E4-4012-A2B8-9F67FBCF4191}" type="presOf" srcId="{08930F9C-3344-4FD2-9756-DD5075FEFBCC}" destId="{FD2669E7-230E-4938-9813-529EF43B942C}" srcOrd="0" destOrd="0" presId="urn:microsoft.com/office/officeart/2005/8/layout/hierarchy2"/>
    <dgm:cxn modelId="{9CC7BE5F-B2B4-4363-A0B6-E2471536EB18}" type="presOf" srcId="{DFB6435C-035B-4E47-B67D-7AC0695F444C}" destId="{0D451558-9131-4E28-BE04-DF70E39A6633}" srcOrd="0" destOrd="0" presId="urn:microsoft.com/office/officeart/2005/8/layout/hierarchy2"/>
    <dgm:cxn modelId="{A2FA4C2F-54B2-4EBE-B8A6-0B3E88F2B297}" type="presParOf" srcId="{751AAD3E-A1D2-4BB0-A02C-671F6D451E63}" destId="{EE526536-A208-4260-B222-F957011AE763}" srcOrd="0" destOrd="0" presId="urn:microsoft.com/office/officeart/2005/8/layout/hierarchy2"/>
    <dgm:cxn modelId="{4D25D0C1-C341-478B-AC8C-B26F42B6FF3D}" type="presParOf" srcId="{EE526536-A208-4260-B222-F957011AE763}" destId="{FD2669E7-230E-4938-9813-529EF43B942C}" srcOrd="0" destOrd="0" presId="urn:microsoft.com/office/officeart/2005/8/layout/hierarchy2"/>
    <dgm:cxn modelId="{97AF18BB-CEA6-43E0-B804-E58DF31D594A}" type="presParOf" srcId="{EE526536-A208-4260-B222-F957011AE763}" destId="{AA4B1DD9-9501-42FE-8FDB-D6AA0F520D50}" srcOrd="1" destOrd="0" presId="urn:microsoft.com/office/officeart/2005/8/layout/hierarchy2"/>
    <dgm:cxn modelId="{BE3F5BE8-C4E3-4AF8-8312-35054DA22EFD}" type="presParOf" srcId="{AA4B1DD9-9501-42FE-8FDB-D6AA0F520D50}" destId="{6103DA0F-85FE-41EE-B2CC-A439A9280CDD}" srcOrd="0" destOrd="0" presId="urn:microsoft.com/office/officeart/2005/8/layout/hierarchy2"/>
    <dgm:cxn modelId="{78EA65D6-3AA2-471D-A98A-2E8BAD4D581F}" type="presParOf" srcId="{6103DA0F-85FE-41EE-B2CC-A439A9280CDD}" destId="{808919E8-D551-4EF5-987C-855A31B077C5}" srcOrd="0" destOrd="0" presId="urn:microsoft.com/office/officeart/2005/8/layout/hierarchy2"/>
    <dgm:cxn modelId="{BFDE9E26-BF55-4094-95CF-F5D701985327}" type="presParOf" srcId="{AA4B1DD9-9501-42FE-8FDB-D6AA0F520D50}" destId="{540CC760-ADB8-4AD2-B81E-6E9D534CEFD3}" srcOrd="1" destOrd="0" presId="urn:microsoft.com/office/officeart/2005/8/layout/hierarchy2"/>
    <dgm:cxn modelId="{AA2B773B-AB51-40F7-91B8-54ACDA0A9D4D}" type="presParOf" srcId="{540CC760-ADB8-4AD2-B81E-6E9D534CEFD3}" destId="{0D451558-9131-4E28-BE04-DF70E39A6633}" srcOrd="0" destOrd="0" presId="urn:microsoft.com/office/officeart/2005/8/layout/hierarchy2"/>
    <dgm:cxn modelId="{328EEA00-28F2-42E2-B665-A833B4A0A382}" type="presParOf" srcId="{540CC760-ADB8-4AD2-B81E-6E9D534CEFD3}" destId="{B995F6F8-3CE5-4E57-805B-7C5491317656}" srcOrd="1" destOrd="0" presId="urn:microsoft.com/office/officeart/2005/8/layout/hierarchy2"/>
    <dgm:cxn modelId="{F9F03655-2CB0-4B7D-8D7E-0CC1CC332BF0}" type="presParOf" srcId="{AA4B1DD9-9501-42FE-8FDB-D6AA0F520D50}" destId="{5C09D808-3AF0-43D3-86C3-8C74B869A0B8}" srcOrd="2" destOrd="0" presId="urn:microsoft.com/office/officeart/2005/8/layout/hierarchy2"/>
    <dgm:cxn modelId="{791819C4-DD67-4253-8221-EA6F4647C37A}" type="presParOf" srcId="{5C09D808-3AF0-43D3-86C3-8C74B869A0B8}" destId="{04BC0D14-A9A7-4358-8CE4-7F5D3DBD059D}" srcOrd="0" destOrd="0" presId="urn:microsoft.com/office/officeart/2005/8/layout/hierarchy2"/>
    <dgm:cxn modelId="{000E4B8F-23CE-4833-95BC-98124B3AD2E2}" type="presParOf" srcId="{AA4B1DD9-9501-42FE-8FDB-D6AA0F520D50}" destId="{328D555A-3B8B-4FB7-A5AC-17AAF84D16FF}" srcOrd="3" destOrd="0" presId="urn:microsoft.com/office/officeart/2005/8/layout/hierarchy2"/>
    <dgm:cxn modelId="{D7E34E2F-181D-484E-84B4-BC6F4F989CCC}" type="presParOf" srcId="{328D555A-3B8B-4FB7-A5AC-17AAF84D16FF}" destId="{76DD5475-CC4F-4695-84E8-AC0698F52772}" srcOrd="0" destOrd="0" presId="urn:microsoft.com/office/officeart/2005/8/layout/hierarchy2"/>
    <dgm:cxn modelId="{87C36FD0-5310-45D8-9328-E32BB56973F0}" type="presParOf" srcId="{328D555A-3B8B-4FB7-A5AC-17AAF84D16FF}" destId="{F94CAB6E-B271-4FD2-8342-4174C447DFC9}"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CDFFCDE4-5F98-484E-8239-01CC984DAC02}"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zh-CN" altLang="en-US"/>
        </a:p>
      </dgm:t>
    </dgm:pt>
    <dgm:pt modelId="{08930F9C-3344-4FD2-9756-DD5075FEFBCC}">
      <dgm:prSet phldrT="[文本]" custT="1"/>
      <dgm:spPr>
        <a:solidFill>
          <a:srgbClr val="C4E59F"/>
        </a:solidFill>
      </dgm:spPr>
      <dgm:t>
        <a:bodyPr/>
        <a:lstStyle/>
        <a:p>
          <a:r>
            <a:rPr lang="zh-CN" altLang="en-US" sz="2000" b="0" dirty="0" smtClean="0">
              <a:solidFill>
                <a:schemeClr val="tx1"/>
              </a:solidFill>
            </a:rPr>
            <a:t>再利用方式</a:t>
          </a:r>
          <a:endParaRPr lang="zh-CN" altLang="en-US" sz="2000" b="0" dirty="0">
            <a:solidFill>
              <a:schemeClr val="tx1"/>
            </a:solidFill>
          </a:endParaRPr>
        </a:p>
      </dgm:t>
    </dgm:pt>
    <dgm:pt modelId="{1A52C99D-B71B-437F-A1C4-1FB44157EE5E}" type="parTrans" cxnId="{59B659A2-855F-42AF-BF6D-84497A624FD6}">
      <dgm:prSet/>
      <dgm:spPr/>
      <dgm:t>
        <a:bodyPr/>
        <a:lstStyle/>
        <a:p>
          <a:endParaRPr lang="zh-CN" altLang="en-US" sz="2000">
            <a:solidFill>
              <a:schemeClr val="tx1"/>
            </a:solidFill>
          </a:endParaRPr>
        </a:p>
      </dgm:t>
    </dgm:pt>
    <dgm:pt modelId="{2297061C-41BB-447E-90CE-0992FE5BF460}" type="sibTrans" cxnId="{59B659A2-855F-42AF-BF6D-84497A624FD6}">
      <dgm:prSet/>
      <dgm:spPr/>
      <dgm:t>
        <a:bodyPr/>
        <a:lstStyle/>
        <a:p>
          <a:endParaRPr lang="zh-CN" altLang="en-US" sz="2000">
            <a:solidFill>
              <a:schemeClr val="tx1"/>
            </a:solidFill>
          </a:endParaRPr>
        </a:p>
      </dgm:t>
    </dgm:pt>
    <dgm:pt modelId="{EA0FD6CA-8AAF-4C1A-8F4B-8F15909B05AF}">
      <dgm:prSet phldrT="[文本]" custT="1"/>
      <dgm:spPr>
        <a:solidFill>
          <a:srgbClr val="C4E59F"/>
        </a:solidFill>
      </dgm:spPr>
      <dgm:t>
        <a:bodyPr/>
        <a:lstStyle/>
        <a:p>
          <a:r>
            <a:rPr lang="zh-CN" sz="2000" dirty="0" smtClean="0">
              <a:solidFill>
                <a:schemeClr val="tx1"/>
              </a:solidFill>
            </a:rPr>
            <a:t>回填原场地</a:t>
          </a:r>
          <a:endParaRPr lang="zh-CN" altLang="en-US" sz="2000" dirty="0">
            <a:solidFill>
              <a:schemeClr val="tx1"/>
            </a:solidFill>
          </a:endParaRPr>
        </a:p>
      </dgm:t>
    </dgm:pt>
    <dgm:pt modelId="{FDC0D4EB-C359-4F9F-B90C-DB7FFD67C072}" type="parTrans" cxnId="{038EC130-8EB4-4EA9-85B9-9670A98B6ED8}">
      <dgm:prSet custT="1"/>
      <dgm:spPr/>
      <dgm:t>
        <a:bodyPr/>
        <a:lstStyle/>
        <a:p>
          <a:endParaRPr lang="zh-CN" altLang="en-US" sz="2000">
            <a:solidFill>
              <a:schemeClr val="tx1"/>
            </a:solidFill>
          </a:endParaRPr>
        </a:p>
      </dgm:t>
    </dgm:pt>
    <dgm:pt modelId="{1EFCDB8A-92D7-40E8-A605-619634DFCE47}" type="sibTrans" cxnId="{038EC130-8EB4-4EA9-85B9-9670A98B6ED8}">
      <dgm:prSet/>
      <dgm:spPr/>
      <dgm:t>
        <a:bodyPr/>
        <a:lstStyle/>
        <a:p>
          <a:endParaRPr lang="zh-CN" altLang="en-US" sz="2000">
            <a:solidFill>
              <a:schemeClr val="tx1"/>
            </a:solidFill>
          </a:endParaRPr>
        </a:p>
      </dgm:t>
    </dgm:pt>
    <dgm:pt modelId="{DFB6435C-035B-4E47-B67D-7AC0695F444C}">
      <dgm:prSet phldrT="[文本]" custT="1"/>
      <dgm:spPr>
        <a:solidFill>
          <a:srgbClr val="C4E59F"/>
        </a:solidFill>
      </dgm:spPr>
      <dgm:t>
        <a:bodyPr/>
        <a:lstStyle/>
        <a:p>
          <a:r>
            <a:rPr lang="zh-CN" sz="2000" dirty="0" smtClean="0">
              <a:solidFill>
                <a:schemeClr val="tx1"/>
              </a:solidFill>
            </a:rPr>
            <a:t>填埋或作为填埋场覆土使用</a:t>
          </a:r>
          <a:endParaRPr lang="zh-CN" altLang="en-US" sz="2000" dirty="0">
            <a:solidFill>
              <a:schemeClr val="tx1"/>
            </a:solidFill>
          </a:endParaRPr>
        </a:p>
      </dgm:t>
    </dgm:pt>
    <dgm:pt modelId="{251724AE-138A-41A2-B104-7039C255877D}" type="parTrans" cxnId="{0194EAC1-1124-438B-AB9F-20C6F592A0F1}">
      <dgm:prSet custT="1"/>
      <dgm:spPr/>
      <dgm:t>
        <a:bodyPr/>
        <a:lstStyle/>
        <a:p>
          <a:endParaRPr lang="zh-CN" altLang="en-US" sz="2000">
            <a:solidFill>
              <a:schemeClr val="tx1"/>
            </a:solidFill>
          </a:endParaRPr>
        </a:p>
      </dgm:t>
    </dgm:pt>
    <dgm:pt modelId="{CCB479DE-2136-4DBF-894D-2F64D71BBA4F}" type="sibTrans" cxnId="{0194EAC1-1124-438B-AB9F-20C6F592A0F1}">
      <dgm:prSet/>
      <dgm:spPr/>
      <dgm:t>
        <a:bodyPr/>
        <a:lstStyle/>
        <a:p>
          <a:endParaRPr lang="zh-CN" altLang="en-US" sz="2000">
            <a:solidFill>
              <a:schemeClr val="tx1"/>
            </a:solidFill>
          </a:endParaRPr>
        </a:p>
      </dgm:t>
    </dgm:pt>
    <dgm:pt modelId="{A398F2F5-9259-431D-99DD-F3BC0AE2948E}">
      <dgm:prSet phldrT="[文本]" custT="1"/>
      <dgm:spPr>
        <a:solidFill>
          <a:srgbClr val="C4E59F"/>
        </a:solidFill>
      </dgm:spPr>
      <dgm:t>
        <a:bodyPr/>
        <a:lstStyle/>
        <a:p>
          <a:r>
            <a:rPr lang="zh-CN" sz="2000" dirty="0" smtClean="0">
              <a:solidFill>
                <a:schemeClr val="tx1"/>
              </a:solidFill>
            </a:rPr>
            <a:t>工业园区道路建设路基</a:t>
          </a:r>
          <a:endParaRPr lang="zh-CN" altLang="en-US" sz="2000" dirty="0">
            <a:solidFill>
              <a:schemeClr val="tx1"/>
            </a:solidFill>
          </a:endParaRPr>
        </a:p>
      </dgm:t>
    </dgm:pt>
    <dgm:pt modelId="{CEAD9A68-A52B-4770-B3C8-E676A44918BF}" type="parTrans" cxnId="{2ADA3C9E-29D0-4CCC-941A-A5D8B159D010}">
      <dgm:prSet custT="1"/>
      <dgm:spPr/>
      <dgm:t>
        <a:bodyPr/>
        <a:lstStyle/>
        <a:p>
          <a:endParaRPr lang="zh-CN" altLang="en-US" sz="2000">
            <a:solidFill>
              <a:schemeClr val="tx1"/>
            </a:solidFill>
          </a:endParaRPr>
        </a:p>
      </dgm:t>
    </dgm:pt>
    <dgm:pt modelId="{11E93DB1-D8BD-4941-B154-788579BF476E}" type="sibTrans" cxnId="{2ADA3C9E-29D0-4CCC-941A-A5D8B159D010}">
      <dgm:prSet/>
      <dgm:spPr/>
      <dgm:t>
        <a:bodyPr/>
        <a:lstStyle/>
        <a:p>
          <a:endParaRPr lang="zh-CN" altLang="en-US" sz="2000">
            <a:solidFill>
              <a:schemeClr val="tx1"/>
            </a:solidFill>
          </a:endParaRPr>
        </a:p>
      </dgm:t>
    </dgm:pt>
    <dgm:pt modelId="{751AAD3E-A1D2-4BB0-A02C-671F6D451E63}" type="pres">
      <dgm:prSet presAssocID="{CDFFCDE4-5F98-484E-8239-01CC984DAC02}" presName="diagram" presStyleCnt="0">
        <dgm:presLayoutVars>
          <dgm:chPref val="1"/>
          <dgm:dir/>
          <dgm:animOne val="branch"/>
          <dgm:animLvl val="lvl"/>
          <dgm:resizeHandles val="exact"/>
        </dgm:presLayoutVars>
      </dgm:prSet>
      <dgm:spPr/>
      <dgm:t>
        <a:bodyPr/>
        <a:lstStyle/>
        <a:p>
          <a:endParaRPr lang="zh-CN" altLang="en-US"/>
        </a:p>
      </dgm:t>
    </dgm:pt>
    <dgm:pt modelId="{EE526536-A208-4260-B222-F957011AE763}" type="pres">
      <dgm:prSet presAssocID="{08930F9C-3344-4FD2-9756-DD5075FEFBCC}" presName="root1" presStyleCnt="0"/>
      <dgm:spPr/>
    </dgm:pt>
    <dgm:pt modelId="{FD2669E7-230E-4938-9813-529EF43B942C}" type="pres">
      <dgm:prSet presAssocID="{08930F9C-3344-4FD2-9756-DD5075FEFBCC}" presName="LevelOneTextNode" presStyleLbl="node0" presStyleIdx="0" presStyleCnt="1" custScaleX="157104">
        <dgm:presLayoutVars>
          <dgm:chPref val="3"/>
        </dgm:presLayoutVars>
      </dgm:prSet>
      <dgm:spPr/>
      <dgm:t>
        <a:bodyPr/>
        <a:lstStyle/>
        <a:p>
          <a:endParaRPr lang="zh-CN" altLang="en-US"/>
        </a:p>
      </dgm:t>
    </dgm:pt>
    <dgm:pt modelId="{AA4B1DD9-9501-42FE-8FDB-D6AA0F520D50}" type="pres">
      <dgm:prSet presAssocID="{08930F9C-3344-4FD2-9756-DD5075FEFBCC}" presName="level2hierChild" presStyleCnt="0"/>
      <dgm:spPr/>
    </dgm:pt>
    <dgm:pt modelId="{39223F98-65EE-47AD-AE52-6CE104E4749D}" type="pres">
      <dgm:prSet presAssocID="{FDC0D4EB-C359-4F9F-B90C-DB7FFD67C072}" presName="conn2-1" presStyleLbl="parChTrans1D2" presStyleIdx="0" presStyleCnt="3"/>
      <dgm:spPr/>
      <dgm:t>
        <a:bodyPr/>
        <a:lstStyle/>
        <a:p>
          <a:endParaRPr lang="zh-CN" altLang="en-US"/>
        </a:p>
      </dgm:t>
    </dgm:pt>
    <dgm:pt modelId="{D9FD51C5-6C66-4554-BAED-95C782EE4C23}" type="pres">
      <dgm:prSet presAssocID="{FDC0D4EB-C359-4F9F-B90C-DB7FFD67C072}" presName="connTx" presStyleLbl="parChTrans1D2" presStyleIdx="0" presStyleCnt="3"/>
      <dgm:spPr/>
      <dgm:t>
        <a:bodyPr/>
        <a:lstStyle/>
        <a:p>
          <a:endParaRPr lang="zh-CN" altLang="en-US"/>
        </a:p>
      </dgm:t>
    </dgm:pt>
    <dgm:pt modelId="{7C787B10-B90F-469B-B132-59C72A0333E3}" type="pres">
      <dgm:prSet presAssocID="{EA0FD6CA-8AAF-4C1A-8F4B-8F15909B05AF}" presName="root2" presStyleCnt="0"/>
      <dgm:spPr/>
    </dgm:pt>
    <dgm:pt modelId="{E1CBA49A-1662-413C-872D-E49539B9E495}" type="pres">
      <dgm:prSet presAssocID="{EA0FD6CA-8AAF-4C1A-8F4B-8F15909B05AF}" presName="LevelTwoTextNode" presStyleLbl="node2" presStyleIdx="0" presStyleCnt="3" custScaleX="125537" custLinFactY="-12290" custLinFactNeighborX="11569" custLinFactNeighborY="-100000">
        <dgm:presLayoutVars>
          <dgm:chPref val="3"/>
        </dgm:presLayoutVars>
      </dgm:prSet>
      <dgm:spPr/>
      <dgm:t>
        <a:bodyPr/>
        <a:lstStyle/>
        <a:p>
          <a:endParaRPr lang="zh-CN" altLang="en-US"/>
        </a:p>
      </dgm:t>
    </dgm:pt>
    <dgm:pt modelId="{34417609-90DD-4067-A75B-471D7E5AF031}" type="pres">
      <dgm:prSet presAssocID="{EA0FD6CA-8AAF-4C1A-8F4B-8F15909B05AF}" presName="level3hierChild" presStyleCnt="0"/>
      <dgm:spPr/>
    </dgm:pt>
    <dgm:pt modelId="{6103DA0F-85FE-41EE-B2CC-A439A9280CDD}" type="pres">
      <dgm:prSet presAssocID="{251724AE-138A-41A2-B104-7039C255877D}" presName="conn2-1" presStyleLbl="parChTrans1D2" presStyleIdx="1" presStyleCnt="3"/>
      <dgm:spPr/>
      <dgm:t>
        <a:bodyPr/>
        <a:lstStyle/>
        <a:p>
          <a:endParaRPr lang="zh-CN" altLang="en-US"/>
        </a:p>
      </dgm:t>
    </dgm:pt>
    <dgm:pt modelId="{808919E8-D551-4EF5-987C-855A31B077C5}" type="pres">
      <dgm:prSet presAssocID="{251724AE-138A-41A2-B104-7039C255877D}" presName="connTx" presStyleLbl="parChTrans1D2" presStyleIdx="1" presStyleCnt="3"/>
      <dgm:spPr/>
      <dgm:t>
        <a:bodyPr/>
        <a:lstStyle/>
        <a:p>
          <a:endParaRPr lang="zh-CN" altLang="en-US"/>
        </a:p>
      </dgm:t>
    </dgm:pt>
    <dgm:pt modelId="{540CC760-ADB8-4AD2-B81E-6E9D534CEFD3}" type="pres">
      <dgm:prSet presAssocID="{DFB6435C-035B-4E47-B67D-7AC0695F444C}" presName="root2" presStyleCnt="0"/>
      <dgm:spPr/>
    </dgm:pt>
    <dgm:pt modelId="{0D451558-9131-4E28-BE04-DF70E39A6633}" type="pres">
      <dgm:prSet presAssocID="{DFB6435C-035B-4E47-B67D-7AC0695F444C}" presName="LevelTwoTextNode" presStyleLbl="node2" presStyleIdx="1" presStyleCnt="3" custScaleX="313664" custScaleY="101435" custLinFactNeighborX="-5530" custLinFactNeighborY="-26296">
        <dgm:presLayoutVars>
          <dgm:chPref val="3"/>
        </dgm:presLayoutVars>
      </dgm:prSet>
      <dgm:spPr/>
      <dgm:t>
        <a:bodyPr/>
        <a:lstStyle/>
        <a:p>
          <a:endParaRPr lang="zh-CN" altLang="en-US"/>
        </a:p>
      </dgm:t>
    </dgm:pt>
    <dgm:pt modelId="{B995F6F8-3CE5-4E57-805B-7C5491317656}" type="pres">
      <dgm:prSet presAssocID="{DFB6435C-035B-4E47-B67D-7AC0695F444C}" presName="level3hierChild" presStyleCnt="0"/>
      <dgm:spPr/>
    </dgm:pt>
    <dgm:pt modelId="{5C09D808-3AF0-43D3-86C3-8C74B869A0B8}" type="pres">
      <dgm:prSet presAssocID="{CEAD9A68-A52B-4770-B3C8-E676A44918BF}" presName="conn2-1" presStyleLbl="parChTrans1D2" presStyleIdx="2" presStyleCnt="3"/>
      <dgm:spPr/>
      <dgm:t>
        <a:bodyPr/>
        <a:lstStyle/>
        <a:p>
          <a:endParaRPr lang="zh-CN" altLang="en-US"/>
        </a:p>
      </dgm:t>
    </dgm:pt>
    <dgm:pt modelId="{04BC0D14-A9A7-4358-8CE4-7F5D3DBD059D}" type="pres">
      <dgm:prSet presAssocID="{CEAD9A68-A52B-4770-B3C8-E676A44918BF}" presName="connTx" presStyleLbl="parChTrans1D2" presStyleIdx="2" presStyleCnt="3"/>
      <dgm:spPr/>
      <dgm:t>
        <a:bodyPr/>
        <a:lstStyle/>
        <a:p>
          <a:endParaRPr lang="zh-CN" altLang="en-US"/>
        </a:p>
      </dgm:t>
    </dgm:pt>
    <dgm:pt modelId="{328D555A-3B8B-4FB7-A5AC-17AAF84D16FF}" type="pres">
      <dgm:prSet presAssocID="{A398F2F5-9259-431D-99DD-F3BC0AE2948E}" presName="root2" presStyleCnt="0"/>
      <dgm:spPr/>
    </dgm:pt>
    <dgm:pt modelId="{76DD5475-CC4F-4695-84E8-AC0698F52772}" type="pres">
      <dgm:prSet presAssocID="{A398F2F5-9259-431D-99DD-F3BC0AE2948E}" presName="LevelTwoTextNode" presStyleLbl="node2" presStyleIdx="2" presStyleCnt="3" custScaleX="238833" custScaleY="89644" custLinFactNeighborX="-386" custLinFactNeighborY="65388">
        <dgm:presLayoutVars>
          <dgm:chPref val="3"/>
        </dgm:presLayoutVars>
      </dgm:prSet>
      <dgm:spPr/>
      <dgm:t>
        <a:bodyPr/>
        <a:lstStyle/>
        <a:p>
          <a:endParaRPr lang="zh-CN" altLang="en-US"/>
        </a:p>
      </dgm:t>
    </dgm:pt>
    <dgm:pt modelId="{F94CAB6E-B271-4FD2-8342-4174C447DFC9}" type="pres">
      <dgm:prSet presAssocID="{A398F2F5-9259-431D-99DD-F3BC0AE2948E}" presName="level3hierChild" presStyleCnt="0"/>
      <dgm:spPr/>
    </dgm:pt>
  </dgm:ptLst>
  <dgm:cxnLst>
    <dgm:cxn modelId="{CDE7E47D-EDF8-4AA2-9390-2DDFCF0EA6BE}" type="presOf" srcId="{251724AE-138A-41A2-B104-7039C255877D}" destId="{6103DA0F-85FE-41EE-B2CC-A439A9280CDD}" srcOrd="0" destOrd="0" presId="urn:microsoft.com/office/officeart/2005/8/layout/hierarchy2"/>
    <dgm:cxn modelId="{0194EAC1-1124-438B-AB9F-20C6F592A0F1}" srcId="{08930F9C-3344-4FD2-9756-DD5075FEFBCC}" destId="{DFB6435C-035B-4E47-B67D-7AC0695F444C}" srcOrd="1" destOrd="0" parTransId="{251724AE-138A-41A2-B104-7039C255877D}" sibTransId="{CCB479DE-2136-4DBF-894D-2F64D71BBA4F}"/>
    <dgm:cxn modelId="{59B659A2-855F-42AF-BF6D-84497A624FD6}" srcId="{CDFFCDE4-5F98-484E-8239-01CC984DAC02}" destId="{08930F9C-3344-4FD2-9756-DD5075FEFBCC}" srcOrd="0" destOrd="0" parTransId="{1A52C99D-B71B-437F-A1C4-1FB44157EE5E}" sibTransId="{2297061C-41BB-447E-90CE-0992FE5BF460}"/>
    <dgm:cxn modelId="{12941F4B-916E-460A-AC3C-130FA00CF4AF}" type="presOf" srcId="{CDFFCDE4-5F98-484E-8239-01CC984DAC02}" destId="{751AAD3E-A1D2-4BB0-A02C-671F6D451E63}" srcOrd="0" destOrd="0" presId="urn:microsoft.com/office/officeart/2005/8/layout/hierarchy2"/>
    <dgm:cxn modelId="{930648F2-8CA5-48F8-97A0-C215D244B532}" type="presOf" srcId="{08930F9C-3344-4FD2-9756-DD5075FEFBCC}" destId="{FD2669E7-230E-4938-9813-529EF43B942C}" srcOrd="0" destOrd="0" presId="urn:microsoft.com/office/officeart/2005/8/layout/hierarchy2"/>
    <dgm:cxn modelId="{FFFC0105-1BB3-45BD-8F01-A38ABBE58532}" type="presOf" srcId="{CEAD9A68-A52B-4770-B3C8-E676A44918BF}" destId="{5C09D808-3AF0-43D3-86C3-8C74B869A0B8}" srcOrd="0" destOrd="0" presId="urn:microsoft.com/office/officeart/2005/8/layout/hierarchy2"/>
    <dgm:cxn modelId="{1EA3E81B-298B-4F43-86C2-C790DCAC63BA}" type="presOf" srcId="{A398F2F5-9259-431D-99DD-F3BC0AE2948E}" destId="{76DD5475-CC4F-4695-84E8-AC0698F52772}" srcOrd="0" destOrd="0" presId="urn:microsoft.com/office/officeart/2005/8/layout/hierarchy2"/>
    <dgm:cxn modelId="{89777A04-89B7-426D-9911-E57ADB6C3764}" type="presOf" srcId="{CEAD9A68-A52B-4770-B3C8-E676A44918BF}" destId="{04BC0D14-A9A7-4358-8CE4-7F5D3DBD059D}" srcOrd="1" destOrd="0" presId="urn:microsoft.com/office/officeart/2005/8/layout/hierarchy2"/>
    <dgm:cxn modelId="{2ADA3C9E-29D0-4CCC-941A-A5D8B159D010}" srcId="{08930F9C-3344-4FD2-9756-DD5075FEFBCC}" destId="{A398F2F5-9259-431D-99DD-F3BC0AE2948E}" srcOrd="2" destOrd="0" parTransId="{CEAD9A68-A52B-4770-B3C8-E676A44918BF}" sibTransId="{11E93DB1-D8BD-4941-B154-788579BF476E}"/>
    <dgm:cxn modelId="{B15AD956-08FA-4195-A459-EAECC7E949F5}" type="presOf" srcId="{FDC0D4EB-C359-4F9F-B90C-DB7FFD67C072}" destId="{39223F98-65EE-47AD-AE52-6CE104E4749D}" srcOrd="0" destOrd="0" presId="urn:microsoft.com/office/officeart/2005/8/layout/hierarchy2"/>
    <dgm:cxn modelId="{B9ABD042-7CEA-461B-9207-F8ADC93B9FE7}" type="presOf" srcId="{DFB6435C-035B-4E47-B67D-7AC0695F444C}" destId="{0D451558-9131-4E28-BE04-DF70E39A6633}" srcOrd="0" destOrd="0" presId="urn:microsoft.com/office/officeart/2005/8/layout/hierarchy2"/>
    <dgm:cxn modelId="{4D8BCFFA-B945-4DC9-848C-683AD04CB8C9}" type="presOf" srcId="{FDC0D4EB-C359-4F9F-B90C-DB7FFD67C072}" destId="{D9FD51C5-6C66-4554-BAED-95C782EE4C23}" srcOrd="1" destOrd="0" presId="urn:microsoft.com/office/officeart/2005/8/layout/hierarchy2"/>
    <dgm:cxn modelId="{45F9A226-C99D-49F0-9B5B-454D4947C047}" type="presOf" srcId="{251724AE-138A-41A2-B104-7039C255877D}" destId="{808919E8-D551-4EF5-987C-855A31B077C5}" srcOrd="1" destOrd="0" presId="urn:microsoft.com/office/officeart/2005/8/layout/hierarchy2"/>
    <dgm:cxn modelId="{E72115F5-B141-4D9F-8A58-671444909839}" type="presOf" srcId="{EA0FD6CA-8AAF-4C1A-8F4B-8F15909B05AF}" destId="{E1CBA49A-1662-413C-872D-E49539B9E495}" srcOrd="0" destOrd="0" presId="urn:microsoft.com/office/officeart/2005/8/layout/hierarchy2"/>
    <dgm:cxn modelId="{038EC130-8EB4-4EA9-85B9-9670A98B6ED8}" srcId="{08930F9C-3344-4FD2-9756-DD5075FEFBCC}" destId="{EA0FD6CA-8AAF-4C1A-8F4B-8F15909B05AF}" srcOrd="0" destOrd="0" parTransId="{FDC0D4EB-C359-4F9F-B90C-DB7FFD67C072}" sibTransId="{1EFCDB8A-92D7-40E8-A605-619634DFCE47}"/>
    <dgm:cxn modelId="{BDB50999-3246-4045-8B0B-305A3761C139}" type="presParOf" srcId="{751AAD3E-A1D2-4BB0-A02C-671F6D451E63}" destId="{EE526536-A208-4260-B222-F957011AE763}" srcOrd="0" destOrd="0" presId="urn:microsoft.com/office/officeart/2005/8/layout/hierarchy2"/>
    <dgm:cxn modelId="{50F6A6EA-E2DD-4959-B96C-520DC0DDD5CC}" type="presParOf" srcId="{EE526536-A208-4260-B222-F957011AE763}" destId="{FD2669E7-230E-4938-9813-529EF43B942C}" srcOrd="0" destOrd="0" presId="urn:microsoft.com/office/officeart/2005/8/layout/hierarchy2"/>
    <dgm:cxn modelId="{E29CA7DC-D084-4534-88B9-DB91863C6F01}" type="presParOf" srcId="{EE526536-A208-4260-B222-F957011AE763}" destId="{AA4B1DD9-9501-42FE-8FDB-D6AA0F520D50}" srcOrd="1" destOrd="0" presId="urn:microsoft.com/office/officeart/2005/8/layout/hierarchy2"/>
    <dgm:cxn modelId="{D68EDBB0-1616-4CC8-8D3E-D7A1B1898CE3}" type="presParOf" srcId="{AA4B1DD9-9501-42FE-8FDB-D6AA0F520D50}" destId="{39223F98-65EE-47AD-AE52-6CE104E4749D}" srcOrd="0" destOrd="0" presId="urn:microsoft.com/office/officeart/2005/8/layout/hierarchy2"/>
    <dgm:cxn modelId="{68249E0D-BA9D-4DB9-8218-082C46807E2D}" type="presParOf" srcId="{39223F98-65EE-47AD-AE52-6CE104E4749D}" destId="{D9FD51C5-6C66-4554-BAED-95C782EE4C23}" srcOrd="0" destOrd="0" presId="urn:microsoft.com/office/officeart/2005/8/layout/hierarchy2"/>
    <dgm:cxn modelId="{3AA497F8-466A-4E1E-A104-7BD160F75FA0}" type="presParOf" srcId="{AA4B1DD9-9501-42FE-8FDB-D6AA0F520D50}" destId="{7C787B10-B90F-469B-B132-59C72A0333E3}" srcOrd="1" destOrd="0" presId="urn:microsoft.com/office/officeart/2005/8/layout/hierarchy2"/>
    <dgm:cxn modelId="{96848706-8724-488E-B4F8-868DA3BAADB3}" type="presParOf" srcId="{7C787B10-B90F-469B-B132-59C72A0333E3}" destId="{E1CBA49A-1662-413C-872D-E49539B9E495}" srcOrd="0" destOrd="0" presId="urn:microsoft.com/office/officeart/2005/8/layout/hierarchy2"/>
    <dgm:cxn modelId="{383F12F2-E4DF-44FF-B2F5-A9F25EDEF9EE}" type="presParOf" srcId="{7C787B10-B90F-469B-B132-59C72A0333E3}" destId="{34417609-90DD-4067-A75B-471D7E5AF031}" srcOrd="1" destOrd="0" presId="urn:microsoft.com/office/officeart/2005/8/layout/hierarchy2"/>
    <dgm:cxn modelId="{5B6F2D5C-3822-4269-B1DC-6629F6B9CAC4}" type="presParOf" srcId="{AA4B1DD9-9501-42FE-8FDB-D6AA0F520D50}" destId="{6103DA0F-85FE-41EE-B2CC-A439A9280CDD}" srcOrd="2" destOrd="0" presId="urn:microsoft.com/office/officeart/2005/8/layout/hierarchy2"/>
    <dgm:cxn modelId="{7CE37323-983E-49D3-9A43-525D1DA425E1}" type="presParOf" srcId="{6103DA0F-85FE-41EE-B2CC-A439A9280CDD}" destId="{808919E8-D551-4EF5-987C-855A31B077C5}" srcOrd="0" destOrd="0" presId="urn:microsoft.com/office/officeart/2005/8/layout/hierarchy2"/>
    <dgm:cxn modelId="{0CB1846D-31F2-44F8-86A3-4E4ACCDE20AC}" type="presParOf" srcId="{AA4B1DD9-9501-42FE-8FDB-D6AA0F520D50}" destId="{540CC760-ADB8-4AD2-B81E-6E9D534CEFD3}" srcOrd="3" destOrd="0" presId="urn:microsoft.com/office/officeart/2005/8/layout/hierarchy2"/>
    <dgm:cxn modelId="{40751AAE-A7E5-4247-B6B7-2473AD815C0B}" type="presParOf" srcId="{540CC760-ADB8-4AD2-B81E-6E9D534CEFD3}" destId="{0D451558-9131-4E28-BE04-DF70E39A6633}" srcOrd="0" destOrd="0" presId="urn:microsoft.com/office/officeart/2005/8/layout/hierarchy2"/>
    <dgm:cxn modelId="{4889C634-362B-4139-B8D1-C76104CBB65B}" type="presParOf" srcId="{540CC760-ADB8-4AD2-B81E-6E9D534CEFD3}" destId="{B995F6F8-3CE5-4E57-805B-7C5491317656}" srcOrd="1" destOrd="0" presId="urn:microsoft.com/office/officeart/2005/8/layout/hierarchy2"/>
    <dgm:cxn modelId="{509A0EDC-8ACF-4DF8-9FAC-B1A5F1999B04}" type="presParOf" srcId="{AA4B1DD9-9501-42FE-8FDB-D6AA0F520D50}" destId="{5C09D808-3AF0-43D3-86C3-8C74B869A0B8}" srcOrd="4" destOrd="0" presId="urn:microsoft.com/office/officeart/2005/8/layout/hierarchy2"/>
    <dgm:cxn modelId="{E17383F1-EBDC-4CF0-ADE3-39E780AB86D7}" type="presParOf" srcId="{5C09D808-3AF0-43D3-86C3-8C74B869A0B8}" destId="{04BC0D14-A9A7-4358-8CE4-7F5D3DBD059D}" srcOrd="0" destOrd="0" presId="urn:microsoft.com/office/officeart/2005/8/layout/hierarchy2"/>
    <dgm:cxn modelId="{D55DB74A-0874-4817-A19F-AD50B63A4A84}" type="presParOf" srcId="{AA4B1DD9-9501-42FE-8FDB-D6AA0F520D50}" destId="{328D555A-3B8B-4FB7-A5AC-17AAF84D16FF}" srcOrd="5" destOrd="0" presId="urn:microsoft.com/office/officeart/2005/8/layout/hierarchy2"/>
    <dgm:cxn modelId="{05AFF4CF-1538-4EFB-8AF8-E2A2987BBA24}" type="presParOf" srcId="{328D555A-3B8B-4FB7-A5AC-17AAF84D16FF}" destId="{76DD5475-CC4F-4695-84E8-AC0698F52772}" srcOrd="0" destOrd="0" presId="urn:microsoft.com/office/officeart/2005/8/layout/hierarchy2"/>
    <dgm:cxn modelId="{621BB5C3-F251-4053-B8BF-BE5F76F52169}" type="presParOf" srcId="{328D555A-3B8B-4FB7-A5AC-17AAF84D16FF}" destId="{F94CAB6E-B271-4FD2-8342-4174C447DFC9}" srcOrd="1" destOrd="0" presId="urn:microsoft.com/office/officeart/2005/8/layout/hierarchy2"/>
  </dgm:cxnLst>
  <dgm:bg>
    <a:noFill/>
  </dgm:bg>
  <dgm:whole/>
</dgm:dataModel>
</file>

<file path=ppt/diagrams/data7.xml><?xml version="1.0" encoding="utf-8"?>
<dgm:dataModel xmlns:dgm="http://schemas.openxmlformats.org/drawingml/2006/diagram" xmlns:a="http://schemas.openxmlformats.org/drawingml/2006/main">
  <dgm:ptLst>
    <dgm:pt modelId="{9049C820-D72E-4377-8012-83EA6B760CE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CN" altLang="en-US"/>
        </a:p>
      </dgm:t>
    </dgm:pt>
    <dgm:pt modelId="{A207A392-152B-4E3A-98FF-4373F9A2003C}">
      <dgm:prSet custT="1"/>
      <dgm:spPr>
        <a:solidFill>
          <a:schemeClr val="bg1">
            <a:lumMod val="85000"/>
          </a:schemeClr>
        </a:solidFill>
        <a:ln>
          <a:noFill/>
        </a:ln>
      </dgm:spPr>
      <dgm:t>
        <a:bodyPr/>
        <a:lstStyle/>
        <a:p>
          <a:pPr rtl="0"/>
          <a:r>
            <a:rPr lang="en-US" altLang="zh-CN" sz="3200" dirty="0" smtClean="0">
              <a:latin typeface="黑体" panose="02010609060101010101" pitchFamily="49" charset="-122"/>
              <a:ea typeface="黑体" panose="02010609060101010101" pitchFamily="49" charset="-122"/>
            </a:rPr>
            <a:t>1</a:t>
          </a:r>
          <a:endParaRPr lang="zh-CN" altLang="en-US" sz="3200" dirty="0">
            <a:latin typeface="黑体" panose="02010609060101010101" pitchFamily="49" charset="-122"/>
            <a:ea typeface="黑体" panose="02010609060101010101" pitchFamily="49" charset="-122"/>
          </a:endParaRPr>
        </a:p>
      </dgm:t>
    </dgm:pt>
    <dgm:pt modelId="{BB8D37AF-651A-4259-BD66-F26534D5CA72}" type="parTrans" cxnId="{EA43C498-B3EB-4CE8-9110-0968E7C6EDA6}">
      <dgm:prSet/>
      <dgm:spPr/>
      <dgm:t>
        <a:bodyPr/>
        <a:lstStyle/>
        <a:p>
          <a:endParaRPr lang="zh-CN" altLang="en-US" sz="1400"/>
        </a:p>
      </dgm:t>
    </dgm:pt>
    <dgm:pt modelId="{B4996825-2E09-4927-A843-4BFE3F52DE51}" type="sibTrans" cxnId="{EA43C498-B3EB-4CE8-9110-0968E7C6EDA6}">
      <dgm:prSet/>
      <dgm:spPr/>
      <dgm:t>
        <a:bodyPr/>
        <a:lstStyle/>
        <a:p>
          <a:endParaRPr lang="zh-CN" altLang="en-US" sz="1400"/>
        </a:p>
      </dgm:t>
    </dgm:pt>
    <dgm:pt modelId="{1810524D-4F31-4B8D-8C49-A31D3AF3C299}">
      <dgm:prSet custT="1"/>
      <dgm:spPr>
        <a:solidFill>
          <a:schemeClr val="bg1">
            <a:lumMod val="75000"/>
          </a:schemeClr>
        </a:solidFill>
        <a:ln>
          <a:noFill/>
        </a:ln>
      </dgm:spPr>
      <dgm:t>
        <a:bodyPr/>
        <a:lstStyle/>
        <a:p>
          <a:pPr rtl="0"/>
          <a:r>
            <a:rPr lang="en-US" altLang="zh-CN" sz="3200" dirty="0" smtClean="0">
              <a:latin typeface="黑体" panose="02010609060101010101" pitchFamily="49" charset="-122"/>
              <a:ea typeface="黑体" panose="02010609060101010101" pitchFamily="49" charset="-122"/>
            </a:rPr>
            <a:t>2</a:t>
          </a:r>
          <a:endParaRPr lang="zh-CN" altLang="en-US" sz="3200" dirty="0">
            <a:latin typeface="黑体" panose="02010609060101010101" pitchFamily="49" charset="-122"/>
            <a:ea typeface="黑体" panose="02010609060101010101" pitchFamily="49" charset="-122"/>
          </a:endParaRPr>
        </a:p>
      </dgm:t>
    </dgm:pt>
    <dgm:pt modelId="{6C8E0ED8-1B93-42C5-B662-789C5069C51F}" type="parTrans" cxnId="{B5C4B87E-826B-40E9-9EC5-58D35F6EED11}">
      <dgm:prSet/>
      <dgm:spPr/>
      <dgm:t>
        <a:bodyPr/>
        <a:lstStyle/>
        <a:p>
          <a:endParaRPr lang="zh-CN" altLang="en-US" sz="1400"/>
        </a:p>
      </dgm:t>
    </dgm:pt>
    <dgm:pt modelId="{26AD051F-B352-4844-8295-CCB39728CC6A}" type="sibTrans" cxnId="{B5C4B87E-826B-40E9-9EC5-58D35F6EED11}">
      <dgm:prSet/>
      <dgm:spPr/>
      <dgm:t>
        <a:bodyPr/>
        <a:lstStyle/>
        <a:p>
          <a:endParaRPr lang="zh-CN" altLang="en-US" sz="1400"/>
        </a:p>
      </dgm:t>
    </dgm:pt>
    <dgm:pt modelId="{B7A3A72C-CF1F-4AC2-96DF-AFC040FAC104}">
      <dgm:prSet custT="1"/>
      <dgm:spPr>
        <a:ln>
          <a:solidFill>
            <a:schemeClr val="bg1">
              <a:lumMod val="75000"/>
            </a:schemeClr>
          </a:solidFill>
        </a:ln>
      </dgm:spPr>
      <dgm:t>
        <a:bodyPr/>
        <a:lstStyle/>
        <a:p>
          <a:pPr rtl="0"/>
          <a:r>
            <a:rPr lang="zh-CN" altLang="en-US" sz="2400" b="1" kern="1200" dirty="0" smtClean="0">
              <a:solidFill>
                <a:schemeClr val="bg2">
                  <a:lumMod val="50000"/>
                </a:schemeClr>
              </a:solidFill>
              <a:latin typeface="华文楷体" pitchFamily="2" charset="-122"/>
              <a:ea typeface="华文楷体" pitchFamily="2" charset="-122"/>
              <a:cs typeface="+mn-cs"/>
            </a:rPr>
            <a:t>结合初步调查阶段获得资料及实地情况进行布点采样，对比分析后发现场地内土壤样品及场外对照点土壤样品的重金属镍含量普遍超过筛选值居住用地标准</a:t>
          </a:r>
          <a:r>
            <a:rPr lang="en-US" altLang="en-US" sz="2400" b="1" kern="1200" dirty="0" smtClean="0">
              <a:solidFill>
                <a:schemeClr val="bg2">
                  <a:lumMod val="50000"/>
                </a:schemeClr>
              </a:solidFill>
              <a:latin typeface="华文楷体" pitchFamily="2" charset="-122"/>
              <a:ea typeface="华文楷体" pitchFamily="2" charset="-122"/>
              <a:cs typeface="+mn-cs"/>
            </a:rPr>
            <a:t>50mg/kg</a:t>
          </a:r>
          <a:r>
            <a:rPr lang="zh-CN" altLang="en-US" sz="2400" b="1" kern="1200" dirty="0" smtClean="0">
              <a:solidFill>
                <a:schemeClr val="bg2">
                  <a:lumMod val="50000"/>
                </a:schemeClr>
              </a:solidFill>
              <a:latin typeface="华文楷体" pitchFamily="2" charset="-122"/>
              <a:ea typeface="华文楷体" pitchFamily="2" charset="-122"/>
              <a:cs typeface="+mn-cs"/>
            </a:rPr>
            <a:t>；</a:t>
          </a:r>
          <a:endParaRPr lang="zh-CN" altLang="en-US" sz="2400" b="1" kern="1200" dirty="0">
            <a:solidFill>
              <a:schemeClr val="bg2">
                <a:lumMod val="50000"/>
              </a:schemeClr>
            </a:solidFill>
            <a:latin typeface="华文楷体" pitchFamily="2" charset="-122"/>
            <a:ea typeface="华文楷体" pitchFamily="2" charset="-122"/>
            <a:cs typeface="+mn-cs"/>
          </a:endParaRPr>
        </a:p>
      </dgm:t>
    </dgm:pt>
    <dgm:pt modelId="{DC1756AD-3D42-4F3C-A490-7A3F6646FB45}" type="parTrans" cxnId="{1ECD7CA1-D076-4ECE-9EB3-A7639321ABAB}">
      <dgm:prSet/>
      <dgm:spPr/>
      <dgm:t>
        <a:bodyPr/>
        <a:lstStyle/>
        <a:p>
          <a:endParaRPr lang="zh-CN" altLang="en-US" sz="1400"/>
        </a:p>
      </dgm:t>
    </dgm:pt>
    <dgm:pt modelId="{96EA011F-D665-4F9A-BADD-8BFAD7D593B4}" type="sibTrans" cxnId="{1ECD7CA1-D076-4ECE-9EB3-A7639321ABAB}">
      <dgm:prSet/>
      <dgm:spPr/>
      <dgm:t>
        <a:bodyPr/>
        <a:lstStyle/>
        <a:p>
          <a:endParaRPr lang="zh-CN" altLang="en-US" sz="1400"/>
        </a:p>
      </dgm:t>
    </dgm:pt>
    <dgm:pt modelId="{6AA5CB76-8A29-44FB-AEC3-D68B9DFE1A4F}">
      <dgm:prSet custT="1"/>
      <dgm:spPr/>
      <dgm:t>
        <a:bodyPr/>
        <a:lstStyle/>
        <a:p>
          <a:pPr rtl="0"/>
          <a:r>
            <a:rPr lang="zh-CN" altLang="en-US" sz="2400" b="1" kern="1200" dirty="0" smtClean="0">
              <a:solidFill>
                <a:schemeClr val="bg2">
                  <a:lumMod val="50000"/>
                </a:schemeClr>
              </a:solidFill>
              <a:latin typeface="华文楷体" pitchFamily="2" charset="-122"/>
              <a:ea typeface="华文楷体" pitchFamily="2" charset="-122"/>
              <a:cs typeface="+mn-cs"/>
            </a:rPr>
            <a:t>该场地未来规划为居住用地，依据导则进行健康风险评价，经计算发现场地重金属镍的致癌风险与危害商均超出可接受水平；</a:t>
          </a:r>
          <a:endParaRPr lang="zh-CN" altLang="en-US" sz="2400" b="1" kern="1200" dirty="0">
            <a:solidFill>
              <a:schemeClr val="bg2">
                <a:lumMod val="50000"/>
              </a:schemeClr>
            </a:solidFill>
            <a:latin typeface="华文楷体" pitchFamily="2" charset="-122"/>
            <a:ea typeface="华文楷体" pitchFamily="2" charset="-122"/>
            <a:cs typeface="+mn-cs"/>
          </a:endParaRPr>
        </a:p>
      </dgm:t>
    </dgm:pt>
    <dgm:pt modelId="{03B0DDB9-E8CC-44FE-9AE1-4F380F24B9EF}" type="parTrans" cxnId="{DCEA97EC-5D9E-4083-9BFB-0EE473F6A2EB}">
      <dgm:prSet/>
      <dgm:spPr/>
      <dgm:t>
        <a:bodyPr/>
        <a:lstStyle/>
        <a:p>
          <a:endParaRPr lang="zh-CN" altLang="en-US" sz="1400"/>
        </a:p>
      </dgm:t>
    </dgm:pt>
    <dgm:pt modelId="{A242C62F-D068-4262-843E-860ACA72A855}" type="sibTrans" cxnId="{DCEA97EC-5D9E-4083-9BFB-0EE473F6A2EB}">
      <dgm:prSet/>
      <dgm:spPr/>
      <dgm:t>
        <a:bodyPr/>
        <a:lstStyle/>
        <a:p>
          <a:endParaRPr lang="zh-CN" altLang="en-US" sz="1400"/>
        </a:p>
      </dgm:t>
    </dgm:pt>
    <dgm:pt modelId="{F477C557-75F1-4772-ADBB-5A96A1BBD16F}" type="pres">
      <dgm:prSet presAssocID="{9049C820-D72E-4377-8012-83EA6B760CE3}" presName="linearFlow" presStyleCnt="0">
        <dgm:presLayoutVars>
          <dgm:dir/>
          <dgm:animLvl val="lvl"/>
          <dgm:resizeHandles val="exact"/>
        </dgm:presLayoutVars>
      </dgm:prSet>
      <dgm:spPr/>
      <dgm:t>
        <a:bodyPr/>
        <a:lstStyle/>
        <a:p>
          <a:endParaRPr lang="zh-CN" altLang="en-US"/>
        </a:p>
      </dgm:t>
    </dgm:pt>
    <dgm:pt modelId="{3C9C5A24-7DA8-469C-9FB3-6FD4B8AD2F8A}" type="pres">
      <dgm:prSet presAssocID="{A207A392-152B-4E3A-98FF-4373F9A2003C}" presName="composite" presStyleCnt="0"/>
      <dgm:spPr/>
    </dgm:pt>
    <dgm:pt modelId="{72DC6611-DE40-4E4F-845A-CE9EE52A5C4D}" type="pres">
      <dgm:prSet presAssocID="{A207A392-152B-4E3A-98FF-4373F9A2003C}" presName="parentText" presStyleLbl="alignNode1" presStyleIdx="0" presStyleCnt="2" custLinFactNeighborY="-1672">
        <dgm:presLayoutVars>
          <dgm:chMax val="1"/>
          <dgm:bulletEnabled val="1"/>
        </dgm:presLayoutVars>
      </dgm:prSet>
      <dgm:spPr/>
      <dgm:t>
        <a:bodyPr/>
        <a:lstStyle/>
        <a:p>
          <a:endParaRPr lang="zh-CN" altLang="en-US"/>
        </a:p>
      </dgm:t>
    </dgm:pt>
    <dgm:pt modelId="{9B06BB60-8C49-41F3-8051-D25FE04AD2F2}" type="pres">
      <dgm:prSet presAssocID="{A207A392-152B-4E3A-98FF-4373F9A2003C}" presName="descendantText" presStyleLbl="alignAcc1" presStyleIdx="0" presStyleCnt="2" custScaleY="99805" custLinFactNeighborX="23238" custLinFactNeighborY="-45357">
        <dgm:presLayoutVars>
          <dgm:bulletEnabled val="1"/>
        </dgm:presLayoutVars>
      </dgm:prSet>
      <dgm:spPr/>
      <dgm:t>
        <a:bodyPr/>
        <a:lstStyle/>
        <a:p>
          <a:endParaRPr lang="zh-CN" altLang="en-US"/>
        </a:p>
      </dgm:t>
    </dgm:pt>
    <dgm:pt modelId="{B04B94AA-D81E-48B5-AED9-C8166F0294DE}" type="pres">
      <dgm:prSet presAssocID="{B4996825-2E09-4927-A843-4BFE3F52DE51}" presName="sp" presStyleCnt="0"/>
      <dgm:spPr/>
    </dgm:pt>
    <dgm:pt modelId="{02504557-3B76-4657-BC54-34A7599CFF72}" type="pres">
      <dgm:prSet presAssocID="{1810524D-4F31-4B8D-8C49-A31D3AF3C299}" presName="composite" presStyleCnt="0"/>
      <dgm:spPr/>
    </dgm:pt>
    <dgm:pt modelId="{BE081F57-4831-4AA0-89C2-665BADAF8DB1}" type="pres">
      <dgm:prSet presAssocID="{1810524D-4F31-4B8D-8C49-A31D3AF3C299}" presName="parentText" presStyleLbl="alignNode1" presStyleIdx="1" presStyleCnt="2" custLinFactNeighborY="-8252">
        <dgm:presLayoutVars>
          <dgm:chMax val="1"/>
          <dgm:bulletEnabled val="1"/>
        </dgm:presLayoutVars>
      </dgm:prSet>
      <dgm:spPr/>
      <dgm:t>
        <a:bodyPr/>
        <a:lstStyle/>
        <a:p>
          <a:endParaRPr lang="zh-CN" altLang="en-US"/>
        </a:p>
      </dgm:t>
    </dgm:pt>
    <dgm:pt modelId="{F4E2F5F8-84D9-4C74-A10E-C8E793C78DBF}" type="pres">
      <dgm:prSet presAssocID="{1810524D-4F31-4B8D-8C49-A31D3AF3C299}" presName="descendantText" presStyleLbl="alignAcc1" presStyleIdx="1" presStyleCnt="2" custLinFactNeighborY="-11371">
        <dgm:presLayoutVars>
          <dgm:bulletEnabled val="1"/>
        </dgm:presLayoutVars>
      </dgm:prSet>
      <dgm:spPr/>
      <dgm:t>
        <a:bodyPr/>
        <a:lstStyle/>
        <a:p>
          <a:endParaRPr lang="zh-CN" altLang="en-US"/>
        </a:p>
      </dgm:t>
    </dgm:pt>
  </dgm:ptLst>
  <dgm:cxnLst>
    <dgm:cxn modelId="{EA43C498-B3EB-4CE8-9110-0968E7C6EDA6}" srcId="{9049C820-D72E-4377-8012-83EA6B760CE3}" destId="{A207A392-152B-4E3A-98FF-4373F9A2003C}" srcOrd="0" destOrd="0" parTransId="{BB8D37AF-651A-4259-BD66-F26534D5CA72}" sibTransId="{B4996825-2E09-4927-A843-4BFE3F52DE51}"/>
    <dgm:cxn modelId="{CA899024-0B8D-4D82-BCCB-E0352C234016}" type="presOf" srcId="{9049C820-D72E-4377-8012-83EA6B760CE3}" destId="{F477C557-75F1-4772-ADBB-5A96A1BBD16F}" srcOrd="0" destOrd="0" presId="urn:microsoft.com/office/officeart/2005/8/layout/chevron2"/>
    <dgm:cxn modelId="{3CEF46A3-908C-492F-AAA9-2C0A14EF634B}" type="presOf" srcId="{1810524D-4F31-4B8D-8C49-A31D3AF3C299}" destId="{BE081F57-4831-4AA0-89C2-665BADAF8DB1}" srcOrd="0" destOrd="0" presId="urn:microsoft.com/office/officeart/2005/8/layout/chevron2"/>
    <dgm:cxn modelId="{E9FF9CDB-4CA8-46CB-8C48-760D7D5B5784}" type="presOf" srcId="{6AA5CB76-8A29-44FB-AEC3-D68B9DFE1A4F}" destId="{F4E2F5F8-84D9-4C74-A10E-C8E793C78DBF}" srcOrd="0" destOrd="0" presId="urn:microsoft.com/office/officeart/2005/8/layout/chevron2"/>
    <dgm:cxn modelId="{2333D4AC-8C2C-49A4-BD65-EBA969D03228}" type="presOf" srcId="{A207A392-152B-4E3A-98FF-4373F9A2003C}" destId="{72DC6611-DE40-4E4F-845A-CE9EE52A5C4D}" srcOrd="0" destOrd="0" presId="urn:microsoft.com/office/officeart/2005/8/layout/chevron2"/>
    <dgm:cxn modelId="{1ECD7CA1-D076-4ECE-9EB3-A7639321ABAB}" srcId="{A207A392-152B-4E3A-98FF-4373F9A2003C}" destId="{B7A3A72C-CF1F-4AC2-96DF-AFC040FAC104}" srcOrd="0" destOrd="0" parTransId="{DC1756AD-3D42-4F3C-A490-7A3F6646FB45}" sibTransId="{96EA011F-D665-4F9A-BADD-8BFAD7D593B4}"/>
    <dgm:cxn modelId="{B5C4B87E-826B-40E9-9EC5-58D35F6EED11}" srcId="{9049C820-D72E-4377-8012-83EA6B760CE3}" destId="{1810524D-4F31-4B8D-8C49-A31D3AF3C299}" srcOrd="1" destOrd="0" parTransId="{6C8E0ED8-1B93-42C5-B662-789C5069C51F}" sibTransId="{26AD051F-B352-4844-8295-CCB39728CC6A}"/>
    <dgm:cxn modelId="{91F40AF5-DC41-401D-90E4-82D4546930EA}" type="presOf" srcId="{B7A3A72C-CF1F-4AC2-96DF-AFC040FAC104}" destId="{9B06BB60-8C49-41F3-8051-D25FE04AD2F2}" srcOrd="0" destOrd="0" presId="urn:microsoft.com/office/officeart/2005/8/layout/chevron2"/>
    <dgm:cxn modelId="{DCEA97EC-5D9E-4083-9BFB-0EE473F6A2EB}" srcId="{1810524D-4F31-4B8D-8C49-A31D3AF3C299}" destId="{6AA5CB76-8A29-44FB-AEC3-D68B9DFE1A4F}" srcOrd="0" destOrd="0" parTransId="{03B0DDB9-E8CC-44FE-9AE1-4F380F24B9EF}" sibTransId="{A242C62F-D068-4262-843E-860ACA72A855}"/>
    <dgm:cxn modelId="{34CAD465-8ECA-472C-90A7-CDA810A23D49}" type="presParOf" srcId="{F477C557-75F1-4772-ADBB-5A96A1BBD16F}" destId="{3C9C5A24-7DA8-469C-9FB3-6FD4B8AD2F8A}" srcOrd="0" destOrd="0" presId="urn:microsoft.com/office/officeart/2005/8/layout/chevron2"/>
    <dgm:cxn modelId="{570BC5B5-DE84-47AA-9722-8B5A8A8AF5ED}" type="presParOf" srcId="{3C9C5A24-7DA8-469C-9FB3-6FD4B8AD2F8A}" destId="{72DC6611-DE40-4E4F-845A-CE9EE52A5C4D}" srcOrd="0" destOrd="0" presId="urn:microsoft.com/office/officeart/2005/8/layout/chevron2"/>
    <dgm:cxn modelId="{2374A501-699A-4A53-9C30-9676E46619F8}" type="presParOf" srcId="{3C9C5A24-7DA8-469C-9FB3-6FD4B8AD2F8A}" destId="{9B06BB60-8C49-41F3-8051-D25FE04AD2F2}" srcOrd="1" destOrd="0" presId="urn:microsoft.com/office/officeart/2005/8/layout/chevron2"/>
    <dgm:cxn modelId="{0144F8B5-2306-4F86-8509-F81074B0AB92}" type="presParOf" srcId="{F477C557-75F1-4772-ADBB-5A96A1BBD16F}" destId="{B04B94AA-D81E-48B5-AED9-C8166F0294DE}" srcOrd="1" destOrd="0" presId="urn:microsoft.com/office/officeart/2005/8/layout/chevron2"/>
    <dgm:cxn modelId="{3145FC7A-13E0-4D8E-8FB8-4548F9E3D954}" type="presParOf" srcId="{F477C557-75F1-4772-ADBB-5A96A1BBD16F}" destId="{02504557-3B76-4657-BC54-34A7599CFF72}" srcOrd="2" destOrd="0" presId="urn:microsoft.com/office/officeart/2005/8/layout/chevron2"/>
    <dgm:cxn modelId="{0CC45002-5162-4BFA-BC9A-8732E252A3C8}" type="presParOf" srcId="{02504557-3B76-4657-BC54-34A7599CFF72}" destId="{BE081F57-4831-4AA0-89C2-665BADAF8DB1}" srcOrd="0" destOrd="0" presId="urn:microsoft.com/office/officeart/2005/8/layout/chevron2"/>
    <dgm:cxn modelId="{F23E16D2-2DC1-4277-8B43-2C88E77942FE}" type="presParOf" srcId="{02504557-3B76-4657-BC54-34A7599CFF72}" destId="{F4E2F5F8-84D9-4C74-A10E-C8E793C78DBF}" srcOrd="1" destOrd="0" presId="urn:microsoft.com/office/officeart/2005/8/layout/chevron2"/>
  </dgm:cxnLst>
  <dgm:bg/>
  <dgm:whole/>
</dgm:dataModel>
</file>

<file path=ppt/diagrams/data8.xml><?xml version="1.0" encoding="utf-8"?>
<dgm:dataModel xmlns:dgm="http://schemas.openxmlformats.org/drawingml/2006/diagram" xmlns:a="http://schemas.openxmlformats.org/drawingml/2006/main">
  <dgm:ptLst>
    <dgm:pt modelId="{9049C820-D72E-4377-8012-83EA6B760CE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CN" altLang="en-US"/>
        </a:p>
      </dgm:t>
    </dgm:pt>
    <dgm:pt modelId="{D9760D46-837E-499C-BE68-CB88017BA91C}">
      <dgm:prSet custT="1"/>
      <dgm:spPr>
        <a:solidFill>
          <a:schemeClr val="bg1">
            <a:lumMod val="65000"/>
          </a:schemeClr>
        </a:solidFill>
        <a:ln>
          <a:noFill/>
        </a:ln>
      </dgm:spPr>
      <dgm:t>
        <a:bodyPr/>
        <a:lstStyle/>
        <a:p>
          <a:pPr rtl="0"/>
          <a:r>
            <a:rPr lang="en-US" altLang="zh-CN" sz="3200" dirty="0" smtClean="0">
              <a:latin typeface="黑体" panose="02010609060101010101" pitchFamily="49" charset="-122"/>
              <a:ea typeface="黑体" panose="02010609060101010101" pitchFamily="49" charset="-122"/>
            </a:rPr>
            <a:t>3</a:t>
          </a:r>
          <a:endParaRPr lang="zh-CN" altLang="en-US" sz="3200" dirty="0">
            <a:latin typeface="黑体" panose="02010609060101010101" pitchFamily="49" charset="-122"/>
            <a:ea typeface="黑体" panose="02010609060101010101" pitchFamily="49" charset="-122"/>
          </a:endParaRPr>
        </a:p>
      </dgm:t>
    </dgm:pt>
    <dgm:pt modelId="{6B5BF511-8B6F-464C-BD3B-04FF46A73E30}" type="parTrans" cxnId="{BDEB9640-AE70-4B91-B95D-29507712F9F9}">
      <dgm:prSet/>
      <dgm:spPr/>
      <dgm:t>
        <a:bodyPr/>
        <a:lstStyle/>
        <a:p>
          <a:endParaRPr lang="zh-CN" altLang="en-US" sz="1400"/>
        </a:p>
      </dgm:t>
    </dgm:pt>
    <dgm:pt modelId="{63A1BF8B-9167-4289-AF9E-FDBC4DEDEE98}" type="sibTrans" cxnId="{BDEB9640-AE70-4B91-B95D-29507712F9F9}">
      <dgm:prSet/>
      <dgm:spPr/>
      <dgm:t>
        <a:bodyPr/>
        <a:lstStyle/>
        <a:p>
          <a:endParaRPr lang="zh-CN" altLang="en-US" sz="1400"/>
        </a:p>
      </dgm:t>
    </dgm:pt>
    <dgm:pt modelId="{7B7E51F4-9A0B-4385-965B-F1FEBDA3D98C}">
      <dgm:prSet custT="1"/>
      <dgm:spPr>
        <a:solidFill>
          <a:schemeClr val="bg1">
            <a:lumMod val="50000"/>
          </a:schemeClr>
        </a:solidFill>
        <a:ln>
          <a:noFill/>
        </a:ln>
      </dgm:spPr>
      <dgm:t>
        <a:bodyPr/>
        <a:lstStyle/>
        <a:p>
          <a:pPr rtl="0"/>
          <a:r>
            <a:rPr lang="en-US" altLang="zh-CN" sz="3200" dirty="0" smtClean="0">
              <a:latin typeface="黑体" panose="02010609060101010101" pitchFamily="49" charset="-122"/>
              <a:ea typeface="黑体" panose="02010609060101010101" pitchFamily="49" charset="-122"/>
            </a:rPr>
            <a:t>4</a:t>
          </a:r>
          <a:endParaRPr lang="zh-CN" altLang="en-US" sz="3200" dirty="0">
            <a:latin typeface="黑体" panose="02010609060101010101" pitchFamily="49" charset="-122"/>
            <a:ea typeface="黑体" panose="02010609060101010101" pitchFamily="49" charset="-122"/>
          </a:endParaRPr>
        </a:p>
      </dgm:t>
    </dgm:pt>
    <dgm:pt modelId="{2228770B-CDB5-4863-9DAA-6A4897898995}" type="parTrans" cxnId="{6A23388E-49F9-41C4-B5F4-3303C933A565}">
      <dgm:prSet/>
      <dgm:spPr/>
      <dgm:t>
        <a:bodyPr/>
        <a:lstStyle/>
        <a:p>
          <a:endParaRPr lang="zh-CN" altLang="en-US" sz="1400"/>
        </a:p>
      </dgm:t>
    </dgm:pt>
    <dgm:pt modelId="{95A1CC25-E099-4F53-8387-80296F111805}" type="sibTrans" cxnId="{6A23388E-49F9-41C4-B5F4-3303C933A565}">
      <dgm:prSet/>
      <dgm:spPr/>
      <dgm:t>
        <a:bodyPr/>
        <a:lstStyle/>
        <a:p>
          <a:endParaRPr lang="zh-CN" altLang="en-US" sz="1400"/>
        </a:p>
      </dgm:t>
    </dgm:pt>
    <dgm:pt modelId="{8BF6F104-799F-4DAA-80FF-C9D0C826ED39}">
      <dgm:prSet custT="1"/>
      <dgm:spPr>
        <a:ln>
          <a:solidFill>
            <a:schemeClr val="bg1">
              <a:lumMod val="75000"/>
            </a:schemeClr>
          </a:solidFill>
        </a:ln>
      </dgm:spPr>
      <dgm:t>
        <a:bodyPr/>
        <a:lstStyle/>
        <a:p>
          <a:pPr rtl="0"/>
          <a:r>
            <a:rPr lang="zh-CN" altLang="en-US" sz="2400" b="1" kern="1200" dirty="0" smtClean="0">
              <a:solidFill>
                <a:schemeClr val="bg2">
                  <a:lumMod val="50000"/>
                </a:schemeClr>
              </a:solidFill>
              <a:latin typeface="华文楷体" pitchFamily="2" charset="-122"/>
              <a:ea typeface="华文楷体" pitchFamily="2" charset="-122"/>
              <a:cs typeface="+mn-cs"/>
            </a:rPr>
            <a:t>本项目利用人体可给性测试结果修正风险控制值，土方量由原来的</a:t>
          </a:r>
          <a:r>
            <a:rPr lang="en-US" altLang="zh-CN" sz="2400" b="1" kern="1200" dirty="0" smtClean="0">
              <a:solidFill>
                <a:schemeClr val="bg2">
                  <a:lumMod val="50000"/>
                </a:schemeClr>
              </a:solidFill>
              <a:latin typeface="华文楷体" pitchFamily="2" charset="-122"/>
              <a:ea typeface="华文楷体" pitchFamily="2" charset="-122"/>
              <a:cs typeface="+mn-cs"/>
            </a:rPr>
            <a:t>2.4</a:t>
          </a:r>
          <a:r>
            <a:rPr lang="zh-CN" altLang="en-US" sz="2400" b="1" kern="1200" dirty="0" smtClean="0">
              <a:solidFill>
                <a:schemeClr val="bg2">
                  <a:lumMod val="50000"/>
                </a:schemeClr>
              </a:solidFill>
              <a:latin typeface="华文楷体" pitchFamily="2" charset="-122"/>
              <a:ea typeface="华文楷体" pitchFamily="2" charset="-122"/>
              <a:cs typeface="+mn-cs"/>
            </a:rPr>
            <a:t>万立方米减少至</a:t>
          </a:r>
          <a:r>
            <a:rPr lang="en-US" altLang="zh-CN" sz="2400" b="1" kern="1200" dirty="0" smtClean="0">
              <a:solidFill>
                <a:schemeClr val="bg2">
                  <a:lumMod val="50000"/>
                </a:schemeClr>
              </a:solidFill>
              <a:latin typeface="华文楷体" pitchFamily="2" charset="-122"/>
              <a:ea typeface="华文楷体" pitchFamily="2" charset="-122"/>
              <a:cs typeface="+mn-cs"/>
            </a:rPr>
            <a:t>0.3</a:t>
          </a:r>
          <a:r>
            <a:rPr lang="zh-CN" altLang="en-US" sz="2400" b="1" kern="1200" dirty="0" smtClean="0">
              <a:solidFill>
                <a:schemeClr val="bg2">
                  <a:lumMod val="50000"/>
                </a:schemeClr>
              </a:solidFill>
              <a:latin typeface="华文楷体" pitchFamily="2" charset="-122"/>
              <a:ea typeface="华文楷体" pitchFamily="2" charset="-122"/>
              <a:cs typeface="+mn-cs"/>
            </a:rPr>
            <a:t>万立方米，在避免对人体造成危害的同时合理控制修复土方量；</a:t>
          </a:r>
          <a:endParaRPr lang="zh-CN" altLang="en-US" sz="2400" b="1" kern="1200" dirty="0">
            <a:solidFill>
              <a:schemeClr val="bg2">
                <a:lumMod val="50000"/>
              </a:schemeClr>
            </a:solidFill>
            <a:latin typeface="华文楷体" pitchFamily="2" charset="-122"/>
            <a:ea typeface="华文楷体" pitchFamily="2" charset="-122"/>
            <a:cs typeface="+mn-cs"/>
          </a:endParaRPr>
        </a:p>
      </dgm:t>
    </dgm:pt>
    <dgm:pt modelId="{44B4812C-0F46-4967-8364-67C27857588F}" type="parTrans" cxnId="{B923B6E9-F3FC-4AFD-A292-FAF6A1259457}">
      <dgm:prSet/>
      <dgm:spPr/>
      <dgm:t>
        <a:bodyPr/>
        <a:lstStyle/>
        <a:p>
          <a:endParaRPr lang="zh-CN" altLang="en-US" sz="1400"/>
        </a:p>
      </dgm:t>
    </dgm:pt>
    <dgm:pt modelId="{42445CAD-9868-464A-96C8-156AA59D8DE4}" type="sibTrans" cxnId="{B923B6E9-F3FC-4AFD-A292-FAF6A1259457}">
      <dgm:prSet/>
      <dgm:spPr/>
      <dgm:t>
        <a:bodyPr/>
        <a:lstStyle/>
        <a:p>
          <a:endParaRPr lang="zh-CN" altLang="en-US" sz="1400"/>
        </a:p>
      </dgm:t>
    </dgm:pt>
    <dgm:pt modelId="{B8B9C6B9-2E28-4199-8AA9-68214D745492}">
      <dgm:prSet custT="1"/>
      <dgm:spPr/>
      <dgm:t>
        <a:bodyPr/>
        <a:lstStyle/>
        <a:p>
          <a:pPr rtl="0"/>
          <a:r>
            <a:rPr lang="zh-CN" altLang="en-US" sz="2400" b="1" kern="1200" dirty="0" smtClean="0">
              <a:solidFill>
                <a:schemeClr val="bg2">
                  <a:lumMod val="50000"/>
                </a:schemeClr>
              </a:solidFill>
              <a:latin typeface="华文楷体" pitchFamily="2" charset="-122"/>
              <a:ea typeface="华文楷体" pitchFamily="2" charset="-122"/>
              <a:cs typeface="+mn-cs"/>
            </a:rPr>
            <a:t>结合实验室小试结果及现场实际情况，选定稳定化技术作为处理污染土壤方式。向污染土壤中添加</a:t>
          </a:r>
          <a:r>
            <a:rPr lang="en-US" altLang="en-US" sz="2400" b="1" kern="1200" dirty="0" smtClean="0">
              <a:solidFill>
                <a:schemeClr val="bg2">
                  <a:lumMod val="50000"/>
                </a:schemeClr>
              </a:solidFill>
              <a:latin typeface="华文楷体" pitchFamily="2" charset="-122"/>
              <a:ea typeface="华文楷体" pitchFamily="2" charset="-122"/>
              <a:cs typeface="+mn-cs"/>
            </a:rPr>
            <a:t>3%</a:t>
          </a:r>
          <a:r>
            <a:rPr lang="zh-CN" altLang="en-US" sz="2400" b="1" kern="1200" dirty="0" smtClean="0">
              <a:solidFill>
                <a:schemeClr val="bg2">
                  <a:lumMod val="50000"/>
                </a:schemeClr>
              </a:solidFill>
              <a:latin typeface="华文楷体" pitchFamily="2" charset="-122"/>
              <a:ea typeface="华文楷体" pitchFamily="2" charset="-122"/>
              <a:cs typeface="+mn-cs"/>
            </a:rPr>
            <a:t>稳定剂</a:t>
          </a:r>
          <a:r>
            <a:rPr lang="en-US" altLang="en-US" sz="2400" b="1" kern="1200" dirty="0" smtClean="0">
              <a:solidFill>
                <a:schemeClr val="bg2">
                  <a:lumMod val="50000"/>
                </a:schemeClr>
              </a:solidFill>
              <a:latin typeface="华文楷体" pitchFamily="2" charset="-122"/>
              <a:ea typeface="华文楷体" pitchFamily="2" charset="-122"/>
              <a:cs typeface="+mn-cs"/>
            </a:rPr>
            <a:t>HS</a:t>
          </a:r>
          <a:r>
            <a:rPr lang="zh-CN" altLang="en-US" sz="2400" b="1" kern="1200" dirty="0" smtClean="0">
              <a:solidFill>
                <a:schemeClr val="bg2">
                  <a:lumMod val="50000"/>
                </a:schemeClr>
              </a:solidFill>
              <a:latin typeface="华文楷体" pitchFamily="2" charset="-122"/>
              <a:ea typeface="华文楷体" pitchFamily="2" charset="-122"/>
              <a:cs typeface="+mn-cs"/>
            </a:rPr>
            <a:t>后土壤的浸出浓度以及抗压强度能够满足相关标准限定值并资源利用化为临近工业园区的路基土。</a:t>
          </a:r>
          <a:endParaRPr lang="zh-CN" altLang="en-US" sz="2400" b="1" kern="1200" dirty="0">
            <a:solidFill>
              <a:schemeClr val="bg2">
                <a:lumMod val="50000"/>
              </a:schemeClr>
            </a:solidFill>
            <a:latin typeface="华文楷体" pitchFamily="2" charset="-122"/>
            <a:ea typeface="华文楷体" pitchFamily="2" charset="-122"/>
            <a:cs typeface="+mn-cs"/>
          </a:endParaRPr>
        </a:p>
      </dgm:t>
    </dgm:pt>
    <dgm:pt modelId="{D1AAA8A2-A624-47CE-A2DD-58A1804D1B61}" type="parTrans" cxnId="{1708BBD6-6C97-433E-ABC3-D161FF236A53}">
      <dgm:prSet/>
      <dgm:spPr/>
      <dgm:t>
        <a:bodyPr/>
        <a:lstStyle/>
        <a:p>
          <a:endParaRPr lang="zh-CN" altLang="en-US" sz="1400"/>
        </a:p>
      </dgm:t>
    </dgm:pt>
    <dgm:pt modelId="{FA291A5C-4AB1-48B1-B043-90D134B2FD17}" type="sibTrans" cxnId="{1708BBD6-6C97-433E-ABC3-D161FF236A53}">
      <dgm:prSet/>
      <dgm:spPr/>
      <dgm:t>
        <a:bodyPr/>
        <a:lstStyle/>
        <a:p>
          <a:endParaRPr lang="zh-CN" altLang="en-US" sz="1400"/>
        </a:p>
      </dgm:t>
    </dgm:pt>
    <dgm:pt modelId="{F477C557-75F1-4772-ADBB-5A96A1BBD16F}" type="pres">
      <dgm:prSet presAssocID="{9049C820-D72E-4377-8012-83EA6B760CE3}" presName="linearFlow" presStyleCnt="0">
        <dgm:presLayoutVars>
          <dgm:dir/>
          <dgm:animLvl val="lvl"/>
          <dgm:resizeHandles val="exact"/>
        </dgm:presLayoutVars>
      </dgm:prSet>
      <dgm:spPr/>
      <dgm:t>
        <a:bodyPr/>
        <a:lstStyle/>
        <a:p>
          <a:endParaRPr lang="zh-CN" altLang="en-US"/>
        </a:p>
      </dgm:t>
    </dgm:pt>
    <dgm:pt modelId="{649490A7-76AA-4764-BDC1-7FF526D84DC7}" type="pres">
      <dgm:prSet presAssocID="{D9760D46-837E-499C-BE68-CB88017BA91C}" presName="composite" presStyleCnt="0"/>
      <dgm:spPr/>
    </dgm:pt>
    <dgm:pt modelId="{3F695D2D-A76C-455A-A82E-6ED323D3655D}" type="pres">
      <dgm:prSet presAssocID="{D9760D46-837E-499C-BE68-CB88017BA91C}" presName="parentText" presStyleLbl="alignNode1" presStyleIdx="0" presStyleCnt="2" custLinFactNeighborY="-13445">
        <dgm:presLayoutVars>
          <dgm:chMax val="1"/>
          <dgm:bulletEnabled val="1"/>
        </dgm:presLayoutVars>
      </dgm:prSet>
      <dgm:spPr/>
      <dgm:t>
        <a:bodyPr/>
        <a:lstStyle/>
        <a:p>
          <a:endParaRPr lang="zh-CN" altLang="en-US"/>
        </a:p>
      </dgm:t>
    </dgm:pt>
    <dgm:pt modelId="{38348E5B-A6A1-44A6-9A51-9FCB79E4E656}" type="pres">
      <dgm:prSet presAssocID="{D9760D46-837E-499C-BE68-CB88017BA91C}" presName="descendantText" presStyleLbl="alignAcc1" presStyleIdx="0" presStyleCnt="2" custScaleY="99624" custLinFactNeighborY="-5879">
        <dgm:presLayoutVars>
          <dgm:bulletEnabled val="1"/>
        </dgm:presLayoutVars>
      </dgm:prSet>
      <dgm:spPr/>
      <dgm:t>
        <a:bodyPr/>
        <a:lstStyle/>
        <a:p>
          <a:endParaRPr lang="zh-CN" altLang="en-US"/>
        </a:p>
      </dgm:t>
    </dgm:pt>
    <dgm:pt modelId="{212029C0-8056-4920-8641-2DEC3A051143}" type="pres">
      <dgm:prSet presAssocID="{63A1BF8B-9167-4289-AF9E-FDBC4DEDEE98}" presName="sp" presStyleCnt="0"/>
      <dgm:spPr/>
    </dgm:pt>
    <dgm:pt modelId="{289C5B77-F975-41A3-A463-C6F776E339A6}" type="pres">
      <dgm:prSet presAssocID="{7B7E51F4-9A0B-4385-965B-F1FEBDA3D98C}" presName="composite" presStyleCnt="0"/>
      <dgm:spPr/>
    </dgm:pt>
    <dgm:pt modelId="{DE1CBDCB-0F2C-496F-AEFE-660156E743E2}" type="pres">
      <dgm:prSet presAssocID="{7B7E51F4-9A0B-4385-965B-F1FEBDA3D98C}" presName="parentText" presStyleLbl="alignNode1" presStyleIdx="1" presStyleCnt="2" custLinFactNeighborY="-18421">
        <dgm:presLayoutVars>
          <dgm:chMax val="1"/>
          <dgm:bulletEnabled val="1"/>
        </dgm:presLayoutVars>
      </dgm:prSet>
      <dgm:spPr/>
      <dgm:t>
        <a:bodyPr/>
        <a:lstStyle/>
        <a:p>
          <a:endParaRPr lang="zh-CN" altLang="en-US"/>
        </a:p>
      </dgm:t>
    </dgm:pt>
    <dgm:pt modelId="{3F34B66B-7F7A-425A-A885-356ACDAF69BE}" type="pres">
      <dgm:prSet presAssocID="{7B7E51F4-9A0B-4385-965B-F1FEBDA3D98C}" presName="descendantText" presStyleLbl="alignAcc1" presStyleIdx="1" presStyleCnt="2" custScaleY="125287" custLinFactNeighborY="-28344">
        <dgm:presLayoutVars>
          <dgm:bulletEnabled val="1"/>
        </dgm:presLayoutVars>
      </dgm:prSet>
      <dgm:spPr/>
      <dgm:t>
        <a:bodyPr/>
        <a:lstStyle/>
        <a:p>
          <a:endParaRPr lang="zh-CN" altLang="en-US"/>
        </a:p>
      </dgm:t>
    </dgm:pt>
  </dgm:ptLst>
  <dgm:cxnLst>
    <dgm:cxn modelId="{A85FD108-75D1-4B65-9A30-6B121E38B967}" type="presOf" srcId="{D9760D46-837E-499C-BE68-CB88017BA91C}" destId="{3F695D2D-A76C-455A-A82E-6ED323D3655D}" srcOrd="0" destOrd="0" presId="urn:microsoft.com/office/officeart/2005/8/layout/chevron2"/>
    <dgm:cxn modelId="{389DCF44-4B8C-40D8-9D2D-99B5B67294AB}" type="presOf" srcId="{B8B9C6B9-2E28-4199-8AA9-68214D745492}" destId="{3F34B66B-7F7A-425A-A885-356ACDAF69BE}" srcOrd="0" destOrd="0" presId="urn:microsoft.com/office/officeart/2005/8/layout/chevron2"/>
    <dgm:cxn modelId="{BDEB9640-AE70-4B91-B95D-29507712F9F9}" srcId="{9049C820-D72E-4377-8012-83EA6B760CE3}" destId="{D9760D46-837E-499C-BE68-CB88017BA91C}" srcOrd="0" destOrd="0" parTransId="{6B5BF511-8B6F-464C-BD3B-04FF46A73E30}" sibTransId="{63A1BF8B-9167-4289-AF9E-FDBC4DEDEE98}"/>
    <dgm:cxn modelId="{D0B3B147-D08E-4C88-9049-6D7092403F9B}" type="presOf" srcId="{7B7E51F4-9A0B-4385-965B-F1FEBDA3D98C}" destId="{DE1CBDCB-0F2C-496F-AEFE-660156E743E2}" srcOrd="0" destOrd="0" presId="urn:microsoft.com/office/officeart/2005/8/layout/chevron2"/>
    <dgm:cxn modelId="{A24835EA-C3B5-4F33-AD0D-FE0EEF90351D}" type="presOf" srcId="{8BF6F104-799F-4DAA-80FF-C9D0C826ED39}" destId="{38348E5B-A6A1-44A6-9A51-9FCB79E4E656}" srcOrd="0" destOrd="0" presId="urn:microsoft.com/office/officeart/2005/8/layout/chevron2"/>
    <dgm:cxn modelId="{6A23388E-49F9-41C4-B5F4-3303C933A565}" srcId="{9049C820-D72E-4377-8012-83EA6B760CE3}" destId="{7B7E51F4-9A0B-4385-965B-F1FEBDA3D98C}" srcOrd="1" destOrd="0" parTransId="{2228770B-CDB5-4863-9DAA-6A4897898995}" sibTransId="{95A1CC25-E099-4F53-8387-80296F111805}"/>
    <dgm:cxn modelId="{80CFFD0B-DBD6-448E-96D6-06E23A54DA04}" type="presOf" srcId="{9049C820-D72E-4377-8012-83EA6B760CE3}" destId="{F477C557-75F1-4772-ADBB-5A96A1BBD16F}" srcOrd="0" destOrd="0" presId="urn:microsoft.com/office/officeart/2005/8/layout/chevron2"/>
    <dgm:cxn modelId="{B923B6E9-F3FC-4AFD-A292-FAF6A1259457}" srcId="{D9760D46-837E-499C-BE68-CB88017BA91C}" destId="{8BF6F104-799F-4DAA-80FF-C9D0C826ED39}" srcOrd="0" destOrd="0" parTransId="{44B4812C-0F46-4967-8364-67C27857588F}" sibTransId="{42445CAD-9868-464A-96C8-156AA59D8DE4}"/>
    <dgm:cxn modelId="{1708BBD6-6C97-433E-ABC3-D161FF236A53}" srcId="{7B7E51F4-9A0B-4385-965B-F1FEBDA3D98C}" destId="{B8B9C6B9-2E28-4199-8AA9-68214D745492}" srcOrd="0" destOrd="0" parTransId="{D1AAA8A2-A624-47CE-A2DD-58A1804D1B61}" sibTransId="{FA291A5C-4AB1-48B1-B043-90D134B2FD17}"/>
    <dgm:cxn modelId="{79EBDB13-5739-427E-A611-BD852CFAC681}" type="presParOf" srcId="{F477C557-75F1-4772-ADBB-5A96A1BBD16F}" destId="{649490A7-76AA-4764-BDC1-7FF526D84DC7}" srcOrd="0" destOrd="0" presId="urn:microsoft.com/office/officeart/2005/8/layout/chevron2"/>
    <dgm:cxn modelId="{F4209057-A1DC-4257-8F94-1842CCA1FC8B}" type="presParOf" srcId="{649490A7-76AA-4764-BDC1-7FF526D84DC7}" destId="{3F695D2D-A76C-455A-A82E-6ED323D3655D}" srcOrd="0" destOrd="0" presId="urn:microsoft.com/office/officeart/2005/8/layout/chevron2"/>
    <dgm:cxn modelId="{27A80B8E-BE90-4198-958D-3AA62FBFA70F}" type="presParOf" srcId="{649490A7-76AA-4764-BDC1-7FF526D84DC7}" destId="{38348E5B-A6A1-44A6-9A51-9FCB79E4E656}" srcOrd="1" destOrd="0" presId="urn:microsoft.com/office/officeart/2005/8/layout/chevron2"/>
    <dgm:cxn modelId="{DC1912BE-1D77-4BC7-97F1-E48681B3EEEB}" type="presParOf" srcId="{F477C557-75F1-4772-ADBB-5A96A1BBD16F}" destId="{212029C0-8056-4920-8641-2DEC3A051143}" srcOrd="1" destOrd="0" presId="urn:microsoft.com/office/officeart/2005/8/layout/chevron2"/>
    <dgm:cxn modelId="{307DA34B-8D81-4072-A5D4-6FCBCDB1C8F4}" type="presParOf" srcId="{F477C557-75F1-4772-ADBB-5A96A1BBD16F}" destId="{289C5B77-F975-41A3-A463-C6F776E339A6}" srcOrd="2" destOrd="0" presId="urn:microsoft.com/office/officeart/2005/8/layout/chevron2"/>
    <dgm:cxn modelId="{B1390D67-2B1F-4508-BB64-3B9F488EC868}" type="presParOf" srcId="{289C5B77-F975-41A3-A463-C6F776E339A6}" destId="{DE1CBDCB-0F2C-496F-AEFE-660156E743E2}" srcOrd="0" destOrd="0" presId="urn:microsoft.com/office/officeart/2005/8/layout/chevron2"/>
    <dgm:cxn modelId="{3D706425-AF32-40F1-8FDF-8D907C705295}" type="presParOf" srcId="{289C5B77-F975-41A3-A463-C6F776E339A6}" destId="{3F34B66B-7F7A-425A-A885-356ACDAF69BE}"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F6439-7E45-4A3C-A403-CC6A0831A485}" type="datetimeFigureOut">
              <a:rPr lang="zh-CN" altLang="en-US" smtClean="0"/>
              <a:pPr/>
              <a:t>2017/5/2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A8F76-E213-4ABB-A8A2-99CC48DC02E3}" type="slidenum">
              <a:rPr lang="zh-CN" altLang="en-US" smtClean="0"/>
              <a:pPr/>
              <a:t>‹#›</a:t>
            </a:fld>
            <a:endParaRPr lang="zh-CN" altLang="en-US"/>
          </a:p>
        </p:txBody>
      </p:sp>
    </p:spTree>
    <p:extLst>
      <p:ext uri="{BB962C8B-B14F-4D97-AF65-F5344CB8AC3E}">
        <p14:creationId xmlns:p14="http://schemas.microsoft.com/office/powerpoint/2010/main" xmlns="" val="203240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BA8F76-E213-4ABB-A8A2-99CC48DC02E3}" type="slidenum">
              <a:rPr lang="zh-CN" altLang="en-US" smtClean="0"/>
              <a:pPr/>
              <a:t>32</a:t>
            </a:fld>
            <a:endParaRPr lang="zh-CN" altLang="en-US"/>
          </a:p>
        </p:txBody>
      </p:sp>
    </p:spTree>
    <p:extLst>
      <p:ext uri="{BB962C8B-B14F-4D97-AF65-F5344CB8AC3E}">
        <p14:creationId xmlns:p14="http://schemas.microsoft.com/office/powerpoint/2010/main" xmlns="" val="238667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63803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382811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401731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51199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57522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742523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46792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4836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07740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0191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364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1604094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04563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44108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19938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52F1D18-74B7-402A-9FD5-FA55D9F3FBC4}" type="datetimeFigureOut">
              <a:rPr lang="zh-CN" altLang="en-US"/>
              <a:pPr>
                <a:defRPr/>
              </a:pPr>
              <a:t>2017/5/2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CCF4B26-EC3B-4CAE-82A8-27C0615170B6}" type="slidenum">
              <a:rPr lang="zh-CN" altLang="en-US"/>
              <a:pPr>
                <a:defRPr/>
              </a:pPr>
              <a:t>‹#›</a:t>
            </a:fld>
            <a:endParaRPr lang="zh-CN" altLang="en-US"/>
          </a:p>
        </p:txBody>
      </p:sp>
    </p:spTree>
    <p:extLst>
      <p:ext uri="{BB962C8B-B14F-4D97-AF65-F5344CB8AC3E}">
        <p14:creationId xmlns:p14="http://schemas.microsoft.com/office/powerpoint/2010/main" xmlns="" val="1864792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8DC8C18-8F15-4955-A665-DD5D1638B4A4}" type="datetimeFigureOut">
              <a:rPr lang="zh-CN" altLang="en-US"/>
              <a:pPr>
                <a:defRPr/>
              </a:pPr>
              <a:t>2017/5/2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F16963-5A8D-4D82-B3F3-3E69B71B4896}" type="slidenum">
              <a:rPr lang="zh-CN" altLang="en-US"/>
              <a:pPr>
                <a:defRPr/>
              </a:pPr>
              <a:t>‹#›</a:t>
            </a:fld>
            <a:endParaRPr lang="zh-CN" altLang="en-US"/>
          </a:p>
        </p:txBody>
      </p:sp>
    </p:spTree>
    <p:extLst>
      <p:ext uri="{BB962C8B-B14F-4D97-AF65-F5344CB8AC3E}">
        <p14:creationId xmlns:p14="http://schemas.microsoft.com/office/powerpoint/2010/main" xmlns="" val="341946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367C89E-E08E-4289-87B1-A84BCA730F22}" type="datetimeFigureOut">
              <a:rPr lang="zh-CN" altLang="en-US"/>
              <a:pPr>
                <a:defRPr/>
              </a:pPr>
              <a:t>2017/5/2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0AB3FE-8561-4511-94AE-2654BCAF573A}" type="slidenum">
              <a:rPr lang="zh-CN" altLang="en-US"/>
              <a:pPr>
                <a:defRPr/>
              </a:pPr>
              <a:t>‹#›</a:t>
            </a:fld>
            <a:endParaRPr lang="zh-CN" altLang="en-US"/>
          </a:p>
        </p:txBody>
      </p:sp>
    </p:spTree>
    <p:extLst>
      <p:ext uri="{BB962C8B-B14F-4D97-AF65-F5344CB8AC3E}">
        <p14:creationId xmlns:p14="http://schemas.microsoft.com/office/powerpoint/2010/main" xmlns="" val="625193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36FE084-72A9-4618-8224-638DDA48FF48}" type="datetimeFigureOut">
              <a:rPr lang="zh-CN" altLang="en-US"/>
              <a:pPr>
                <a:defRPr/>
              </a:pPr>
              <a:t>2017/5/2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12542F0-52D9-4395-9C9B-9DEFF3BDC17A}" type="slidenum">
              <a:rPr lang="zh-CN" altLang="en-US"/>
              <a:pPr>
                <a:defRPr/>
              </a:pPr>
              <a:t>‹#›</a:t>
            </a:fld>
            <a:endParaRPr lang="zh-CN" altLang="en-US"/>
          </a:p>
        </p:txBody>
      </p:sp>
    </p:spTree>
    <p:extLst>
      <p:ext uri="{BB962C8B-B14F-4D97-AF65-F5344CB8AC3E}">
        <p14:creationId xmlns:p14="http://schemas.microsoft.com/office/powerpoint/2010/main" xmlns="" val="3754227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5E3F05D-15CB-4E9D-876A-B4E64BAEB3AD}" type="datetimeFigureOut">
              <a:rPr lang="zh-CN" altLang="en-US"/>
              <a:pPr>
                <a:defRPr/>
              </a:pPr>
              <a:t>2017/5/2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2892D15-536C-4F11-901D-83DD156FC9E4}" type="slidenum">
              <a:rPr lang="zh-CN" altLang="en-US"/>
              <a:pPr>
                <a:defRPr/>
              </a:pPr>
              <a:t>‹#›</a:t>
            </a:fld>
            <a:endParaRPr lang="zh-CN" altLang="en-US"/>
          </a:p>
        </p:txBody>
      </p:sp>
    </p:spTree>
    <p:extLst>
      <p:ext uri="{BB962C8B-B14F-4D97-AF65-F5344CB8AC3E}">
        <p14:creationId xmlns:p14="http://schemas.microsoft.com/office/powerpoint/2010/main" xmlns="" val="2888933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E255953-6AAF-48E4-B4D2-83021C02BFBE}" type="datetimeFigureOut">
              <a:rPr lang="zh-CN" altLang="en-US"/>
              <a:pPr>
                <a:defRPr/>
              </a:pPr>
              <a:t>2017/5/2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9D4DBDF-18C2-4848-94A4-5B41A4EA3754}" type="slidenum">
              <a:rPr lang="zh-CN" altLang="en-US"/>
              <a:pPr>
                <a:defRPr/>
              </a:pPr>
              <a:t>‹#›</a:t>
            </a:fld>
            <a:endParaRPr lang="zh-CN" altLang="en-US"/>
          </a:p>
        </p:txBody>
      </p:sp>
    </p:spTree>
    <p:extLst>
      <p:ext uri="{BB962C8B-B14F-4D97-AF65-F5344CB8AC3E}">
        <p14:creationId xmlns:p14="http://schemas.microsoft.com/office/powerpoint/2010/main" xmlns="" val="1696427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2E8B3C6-3116-4BFE-A520-269FD6CEC397}" type="datetimeFigureOut">
              <a:rPr lang="zh-CN" altLang="en-US"/>
              <a:pPr>
                <a:defRPr/>
              </a:pPr>
              <a:t>2017/5/2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270C741-52E0-48B1-804F-E334B8FA8A5A}" type="slidenum">
              <a:rPr lang="zh-CN" altLang="en-US"/>
              <a:pPr>
                <a:defRPr/>
              </a:pPr>
              <a:t>‹#›</a:t>
            </a:fld>
            <a:endParaRPr lang="zh-CN" altLang="en-US"/>
          </a:p>
        </p:txBody>
      </p:sp>
    </p:spTree>
    <p:extLst>
      <p:ext uri="{BB962C8B-B14F-4D97-AF65-F5344CB8AC3E}">
        <p14:creationId xmlns:p14="http://schemas.microsoft.com/office/powerpoint/2010/main" xmlns="" val="316879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2316568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9F73591-5F85-4B2B-A45A-A2990BDCB309}" type="datetimeFigureOut">
              <a:rPr lang="zh-CN" altLang="en-US"/>
              <a:pPr>
                <a:defRPr/>
              </a:pPr>
              <a:t>2017/5/2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36EE50-E04D-49FB-8B3C-5AB5144A69D5}" type="slidenum">
              <a:rPr lang="zh-CN" altLang="en-US"/>
              <a:pPr>
                <a:defRPr/>
              </a:pPr>
              <a:t>‹#›</a:t>
            </a:fld>
            <a:endParaRPr lang="zh-CN" altLang="en-US"/>
          </a:p>
        </p:txBody>
      </p:sp>
    </p:spTree>
    <p:extLst>
      <p:ext uri="{BB962C8B-B14F-4D97-AF65-F5344CB8AC3E}">
        <p14:creationId xmlns:p14="http://schemas.microsoft.com/office/powerpoint/2010/main" xmlns="" val="1190682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DAD8E01-EE5D-48C5-BA66-911EB75C90A9}" type="datetimeFigureOut">
              <a:rPr lang="zh-CN" altLang="en-US"/>
              <a:pPr>
                <a:defRPr/>
              </a:pPr>
              <a:t>2017/5/2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80195C7-2E62-4C92-B617-61D4545A71FE}" type="slidenum">
              <a:rPr lang="zh-CN" altLang="en-US"/>
              <a:pPr>
                <a:defRPr/>
              </a:pPr>
              <a:t>‹#›</a:t>
            </a:fld>
            <a:endParaRPr lang="zh-CN" altLang="en-US"/>
          </a:p>
        </p:txBody>
      </p:sp>
    </p:spTree>
    <p:extLst>
      <p:ext uri="{BB962C8B-B14F-4D97-AF65-F5344CB8AC3E}">
        <p14:creationId xmlns:p14="http://schemas.microsoft.com/office/powerpoint/2010/main" xmlns="" val="42620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AB8590B-F124-4DAE-97E6-0A5B40BB8539}" type="datetimeFigureOut">
              <a:rPr lang="zh-CN" altLang="en-US"/>
              <a:pPr>
                <a:defRPr/>
              </a:pPr>
              <a:t>2017/5/2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C8F1F0A-4163-43C8-9E74-9A0281B44D5F}" type="slidenum">
              <a:rPr lang="zh-CN" altLang="en-US"/>
              <a:pPr>
                <a:defRPr/>
              </a:pPr>
              <a:t>‹#›</a:t>
            </a:fld>
            <a:endParaRPr lang="zh-CN" altLang="en-US"/>
          </a:p>
        </p:txBody>
      </p:sp>
    </p:spTree>
    <p:extLst>
      <p:ext uri="{BB962C8B-B14F-4D97-AF65-F5344CB8AC3E}">
        <p14:creationId xmlns:p14="http://schemas.microsoft.com/office/powerpoint/2010/main" xmlns="" val="10240813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8572523-4F37-4CBD-858E-B8F670514A15}" type="datetimeFigureOut">
              <a:rPr lang="zh-CN" altLang="en-US"/>
              <a:pPr>
                <a:defRPr/>
              </a:pPr>
              <a:t>2017/5/2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3E213A-A046-44FB-B637-AE54A829CA77}" type="slidenum">
              <a:rPr lang="zh-CN" altLang="en-US"/>
              <a:pPr>
                <a:defRPr/>
              </a:pPr>
              <a:t>‹#›</a:t>
            </a:fld>
            <a:endParaRPr lang="zh-CN" altLang="en-US"/>
          </a:p>
        </p:txBody>
      </p:sp>
    </p:spTree>
    <p:extLst>
      <p:ext uri="{BB962C8B-B14F-4D97-AF65-F5344CB8AC3E}">
        <p14:creationId xmlns:p14="http://schemas.microsoft.com/office/powerpoint/2010/main" xmlns="" val="88783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171008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5185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1927034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156242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158939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F62FE5C-05D9-41EE-BEDD-F69C6CF0B277}" type="datetimeFigureOut">
              <a:rPr lang="zh-CN" altLang="en-US" smtClean="0"/>
              <a:pPr/>
              <a:t>2017/5/2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3169763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2FE5C-05D9-41EE-BEDD-F69C6CF0B277}" type="datetimeFigureOut">
              <a:rPr lang="zh-CN" altLang="en-US" smtClean="0"/>
              <a:pPr/>
              <a:t>2017/5/2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6694-02FD-4C89-8944-807532BCFD56}" type="slidenum">
              <a:rPr lang="zh-CN" altLang="en-US" smtClean="0"/>
              <a:pPr/>
              <a:t>‹#›</a:t>
            </a:fld>
            <a:endParaRPr lang="zh-CN" altLang="en-US"/>
          </a:p>
        </p:txBody>
      </p:sp>
    </p:spTree>
    <p:extLst>
      <p:ext uri="{BB962C8B-B14F-4D97-AF65-F5344CB8AC3E}">
        <p14:creationId xmlns:p14="http://schemas.microsoft.com/office/powerpoint/2010/main" xmlns="" val="425903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2FE5C-05D9-41EE-BEDD-F69C6CF0B277}" type="datetimeFigureOut">
              <a:rPr lang="zh-CN" altLang="en-US" smtClean="0">
                <a:solidFill>
                  <a:prstClr val="black">
                    <a:tint val="75000"/>
                  </a:prstClr>
                </a:solidFill>
              </a:rPr>
              <a:pPr/>
              <a:t>2017/5/2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6694-02FD-4C89-8944-807532BCFD5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097528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defRPr>
            </a:lvl1pPr>
          </a:lstStyle>
          <a:p>
            <a:pPr>
              <a:defRPr/>
            </a:pPr>
            <a:fld id="{E8F9C53D-B8F3-41F1-A9A7-51DE26F93001}" type="datetimeFigureOut">
              <a:rPr lang="zh-CN" altLang="en-US"/>
              <a:pPr>
                <a:defRPr/>
              </a:pPr>
              <a:t>2017/5/2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defRPr>
            </a:lvl1pPr>
          </a:lstStyle>
          <a:p>
            <a:pPr>
              <a:defRPr/>
            </a:pPr>
            <a:fld id="{E63B0155-952D-4D85-A926-1BAB7500B182}" type="slidenum">
              <a:rPr lang="zh-CN" altLang="en-US"/>
              <a:pPr>
                <a:defRPr/>
              </a:pPr>
              <a:t>‹#›</a:t>
            </a:fld>
            <a:endParaRPr lang="zh-CN" altLang="en-US"/>
          </a:p>
        </p:txBody>
      </p:sp>
    </p:spTree>
    <p:extLst>
      <p:ext uri="{BB962C8B-B14F-4D97-AF65-F5344CB8AC3E}">
        <p14:creationId xmlns:p14="http://schemas.microsoft.com/office/powerpoint/2010/main" xmlns="" val="21630131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QuickStyle" Target="../diagrams/quickStyle3.xml"/><Relationship Id="rId3" Type="http://schemas.openxmlformats.org/officeDocument/2006/relationships/diagramData" Target="../diagrams/data1.xml"/><Relationship Id="rId7" Type="http://schemas.openxmlformats.org/officeDocument/2006/relationships/diagramData" Target="../diagrams/data2.xml"/><Relationship Id="rId12" Type="http://schemas.openxmlformats.org/officeDocument/2006/relationships/diagramLayout" Target="../diagrams/layout3.xml"/><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Data" Target="../diagrams/data3.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diagramColors" Target="../diagrams/colors3.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oleObject" Target="../embeddings/Microsoft_Office_Excel_97-2003____1.xls"/><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Data" Target="../diagrams/data4.xml"/><Relationship Id="rId7" Type="http://schemas.openxmlformats.org/officeDocument/2006/relationships/diagramData" Target="../diagrams/data5.xml"/><Relationship Id="rId2"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diagramColors" Target="../diagrams/colors5.xml"/><Relationship Id="rId4" Type="http://schemas.openxmlformats.org/officeDocument/2006/relationships/diagramLayout" Target="../diagrams/layout4.xml"/><Relationship Id="rId9"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image" Target="../media/image2.emf"/><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6.emf"/><Relationship Id="rId7" Type="http://schemas.openxmlformats.org/officeDocument/2006/relationships/diagramQuickStyle" Target="../diagrams/quickStyle7.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6.emf"/><Relationship Id="rId7" Type="http://schemas.openxmlformats.org/officeDocument/2006/relationships/diagramQuickStyle" Target="../diagrams/quickStyle8.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14" name="TextBox 6"/>
          <p:cNvSpPr txBox="1"/>
          <p:nvPr/>
        </p:nvSpPr>
        <p:spPr>
          <a:xfrm>
            <a:off x="2545920" y="4303783"/>
            <a:ext cx="6810501" cy="1384995"/>
          </a:xfrm>
          <a:prstGeom prst="rect">
            <a:avLst/>
          </a:prstGeom>
          <a:noFill/>
        </p:spPr>
        <p:txBody>
          <a:bodyPr wrap="square">
            <a:spAutoFit/>
          </a:bodyPr>
          <a:lstStyle/>
          <a:p>
            <a:pPr algn="ctr">
              <a:lnSpc>
                <a:spcPct val="150000"/>
              </a:lnSpc>
              <a:defRPr/>
            </a:pPr>
            <a:r>
              <a:rPr lang="zh-CN" altLang="en-US" sz="2800" dirty="0" smtClean="0">
                <a:latin typeface="黑体" panose="02010609060101010101" pitchFamily="49" charset="-122"/>
                <a:ea typeface="黑体" panose="02010609060101010101" pitchFamily="49" charset="-122"/>
              </a:rPr>
              <a:t>天津市塘沽鑫宇环保科技有限公司</a:t>
            </a:r>
            <a:endParaRPr lang="en-US" altLang="zh-CN" sz="1050" dirty="0" smtClean="0">
              <a:latin typeface="黑体" panose="02010609060101010101" pitchFamily="49" charset="-122"/>
              <a:ea typeface="黑体" panose="02010609060101010101" pitchFamily="49" charset="-122"/>
            </a:endParaRPr>
          </a:p>
          <a:p>
            <a:pPr algn="ctr">
              <a:lnSpc>
                <a:spcPct val="150000"/>
              </a:lnSpc>
              <a:defRPr/>
            </a:pPr>
            <a:r>
              <a:rPr lang="en-US" altLang="zh-CN" sz="2800" dirty="0" smtClean="0">
                <a:latin typeface="黑体" panose="02010609060101010101" pitchFamily="49" charset="-122"/>
                <a:ea typeface="黑体" panose="02010609060101010101" pitchFamily="49" charset="-122"/>
              </a:rPr>
              <a:t>2015</a:t>
            </a:r>
            <a:r>
              <a:rPr lang="zh-CN" altLang="en-US" sz="2800" dirty="0" smtClean="0">
                <a:latin typeface="黑体" panose="02010609060101010101" pitchFamily="49" charset="-122"/>
                <a:ea typeface="黑体" panose="02010609060101010101" pitchFamily="49" charset="-122"/>
              </a:rPr>
              <a:t>年</a:t>
            </a:r>
            <a:r>
              <a:rPr lang="en-US" altLang="zh-CN" sz="2800" dirty="0" smtClean="0">
                <a:latin typeface="黑体" panose="02010609060101010101" pitchFamily="49" charset="-122"/>
                <a:ea typeface="黑体" panose="02010609060101010101" pitchFamily="49" charset="-122"/>
              </a:rPr>
              <a:t>12</a:t>
            </a:r>
            <a:r>
              <a:rPr lang="zh-CN" altLang="en-US" sz="2800" dirty="0" smtClean="0">
                <a:latin typeface="黑体" panose="02010609060101010101" pitchFamily="49" charset="-122"/>
                <a:ea typeface="黑体" panose="02010609060101010101" pitchFamily="49" charset="-122"/>
              </a:rPr>
              <a:t>月</a:t>
            </a:r>
            <a:r>
              <a:rPr lang="en-US" altLang="zh-CN" sz="2800" dirty="0" smtClean="0">
                <a:latin typeface="黑体" panose="02010609060101010101" pitchFamily="49" charset="-122"/>
                <a:ea typeface="黑体" panose="02010609060101010101" pitchFamily="49" charset="-122"/>
              </a:rPr>
              <a:t>20</a:t>
            </a:r>
            <a:r>
              <a:rPr lang="zh-CN" altLang="en-US" sz="2800" dirty="0" smtClean="0">
                <a:latin typeface="黑体" panose="02010609060101010101" pitchFamily="49" charset="-122"/>
                <a:ea typeface="黑体" panose="02010609060101010101" pitchFamily="49" charset="-122"/>
              </a:rPr>
              <a:t>日</a:t>
            </a:r>
            <a:endParaRPr lang="en-US" altLang="zh-CN" sz="2800" dirty="0" smtClean="0">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2"/>
          <a:stretch>
            <a:fillRect/>
          </a:stretch>
        </p:blipFill>
        <p:spPr>
          <a:xfrm>
            <a:off x="2102915" y="1961588"/>
            <a:ext cx="446419" cy="407173"/>
          </a:xfrm>
          <a:prstGeom prst="rect">
            <a:avLst/>
          </a:prstGeom>
        </p:spPr>
      </p:pic>
      <p:pic>
        <p:nvPicPr>
          <p:cNvPr id="33" name="图片 32"/>
          <p:cNvPicPr>
            <a:picLocks noChangeAspect="1"/>
          </p:cNvPicPr>
          <p:nvPr/>
        </p:nvPicPr>
        <p:blipFill>
          <a:blip r:embed="rId3"/>
          <a:stretch>
            <a:fillRect/>
          </a:stretch>
        </p:blipFill>
        <p:spPr>
          <a:xfrm>
            <a:off x="3232402" y="3336899"/>
            <a:ext cx="5231251" cy="427500"/>
          </a:xfrm>
          <a:prstGeom prst="rect">
            <a:avLst/>
          </a:prstGeom>
        </p:spPr>
      </p:pic>
      <p:sp>
        <p:nvSpPr>
          <p:cNvPr id="2" name="文本框 1"/>
          <p:cNvSpPr txBox="1"/>
          <p:nvPr/>
        </p:nvSpPr>
        <p:spPr>
          <a:xfrm>
            <a:off x="1519018" y="1805135"/>
            <a:ext cx="9098941" cy="1323439"/>
          </a:xfrm>
          <a:prstGeom prst="rect">
            <a:avLst/>
          </a:prstGeom>
          <a:noFill/>
        </p:spPr>
        <p:txBody>
          <a:bodyPr wrap="square" rtlCol="0">
            <a:spAutoFit/>
          </a:bodyPr>
          <a:lstStyle/>
          <a:p>
            <a:pPr algn="ctr"/>
            <a:r>
              <a:rPr lang="zh-CN" altLang="en-US" sz="4000" b="1" dirty="0" smtClean="0">
                <a:solidFill>
                  <a:schemeClr val="tx2">
                    <a:lumMod val="50000"/>
                  </a:schemeClr>
                </a:solidFill>
                <a:latin typeface="+mn-ea"/>
              </a:rPr>
              <a:t>天津</a:t>
            </a:r>
            <a:r>
              <a:rPr lang="zh-CN" altLang="en-US" sz="4000" b="1" dirty="0" smtClean="0">
                <a:solidFill>
                  <a:schemeClr val="tx2">
                    <a:lumMod val="50000"/>
                  </a:schemeClr>
                </a:solidFill>
                <a:latin typeface="方正粗倩简体" panose="03000509000000000000" pitchFamily="65" charset="-122"/>
                <a:ea typeface="方正粗倩简体" panose="03000509000000000000" pitchFamily="65" charset="-122"/>
              </a:rPr>
              <a:t>市某镍污染场</a:t>
            </a:r>
            <a:r>
              <a:rPr lang="zh-CN" altLang="en-US" sz="4000" b="1" dirty="0" smtClean="0">
                <a:solidFill>
                  <a:schemeClr val="tx2">
                    <a:lumMod val="50000"/>
                  </a:schemeClr>
                </a:solidFill>
                <a:latin typeface="+mn-ea"/>
              </a:rPr>
              <a:t>地风险评价</a:t>
            </a:r>
            <a:endParaRPr lang="en-US" altLang="zh-CN" sz="4000" b="1" dirty="0" smtClean="0">
              <a:solidFill>
                <a:schemeClr val="tx2">
                  <a:lumMod val="50000"/>
                </a:schemeClr>
              </a:solidFill>
              <a:latin typeface="+mn-ea"/>
            </a:endParaRPr>
          </a:p>
          <a:p>
            <a:pPr algn="ctr"/>
            <a:r>
              <a:rPr lang="zh-CN" altLang="en-US" sz="4000" b="1" dirty="0" smtClean="0">
                <a:solidFill>
                  <a:schemeClr val="tx2">
                    <a:lumMod val="50000"/>
                  </a:schemeClr>
                </a:solidFill>
                <a:latin typeface="+mn-ea"/>
              </a:rPr>
              <a:t>及修复技术研究</a:t>
            </a:r>
          </a:p>
        </p:txBody>
      </p:sp>
    </p:spTree>
    <p:extLst>
      <p:ext uri="{BB962C8B-B14F-4D97-AF65-F5344CB8AC3E}">
        <p14:creationId xmlns:p14="http://schemas.microsoft.com/office/powerpoint/2010/main" xmlns="" val="359420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8033758" y="533559"/>
            <a:ext cx="2313656" cy="189073"/>
          </a:xfrm>
          <a:prstGeom prst="rect">
            <a:avLst/>
          </a:prstGeom>
        </p:spPr>
      </p:pic>
      <p:pic>
        <p:nvPicPr>
          <p:cNvPr id="22" name="图片 21"/>
          <p:cNvPicPr>
            <a:picLocks noChangeAspect="1"/>
          </p:cNvPicPr>
          <p:nvPr/>
        </p:nvPicPr>
        <p:blipFill>
          <a:blip r:embed="rId2"/>
          <a:stretch>
            <a:fillRect/>
          </a:stretch>
        </p:blipFill>
        <p:spPr>
          <a:xfrm flipH="1">
            <a:off x="1798973" y="497625"/>
            <a:ext cx="2313656" cy="189073"/>
          </a:xfrm>
          <a:prstGeom prst="rect">
            <a:avLst/>
          </a:prstGeom>
        </p:spPr>
      </p:pic>
      <p:sp>
        <p:nvSpPr>
          <p:cNvPr id="5" name="文本框 11"/>
          <p:cNvSpPr txBox="1">
            <a:spLocks noChangeArrowheads="1"/>
          </p:cNvSpPr>
          <p:nvPr/>
        </p:nvSpPr>
        <p:spPr bwMode="auto">
          <a:xfrm>
            <a:off x="10385947" y="2066787"/>
            <a:ext cx="1423916" cy="2677656"/>
          </a:xfrm>
          <a:prstGeom prst="rect">
            <a:avLst/>
          </a:prstGeom>
          <a:noFill/>
          <a:ln w="9525">
            <a:solidFill>
              <a:srgbClr val="FF0000"/>
            </a:solidFill>
            <a:prstDash val="dash"/>
            <a:miter lim="800000"/>
            <a:headEnd/>
            <a:tailEnd/>
          </a:ln>
        </p:spPr>
        <p:txBody>
          <a:bodyPr wrap="square">
            <a:spAutoFit/>
          </a:bodyPr>
          <a:lstStyle/>
          <a:p>
            <a:pPr algn="ctr"/>
            <a:r>
              <a:rPr lang="zh-CN" altLang="en-US" sz="2400" b="1" dirty="0" smtClean="0">
                <a:solidFill>
                  <a:schemeClr val="bg2">
                    <a:lumMod val="50000"/>
                  </a:schemeClr>
                </a:solidFill>
                <a:latin typeface="华文楷体" pitchFamily="2" charset="-122"/>
                <a:ea typeface="华文楷体" pitchFamily="2" charset="-122"/>
              </a:rPr>
              <a:t>分析场区内各企业可能涉及到的</a:t>
            </a:r>
            <a:r>
              <a:rPr lang="zh-CN" altLang="en-US" sz="2400" b="1" dirty="0" smtClean="0">
                <a:solidFill>
                  <a:srgbClr val="FF0000"/>
                </a:solidFill>
                <a:latin typeface="华文楷体" pitchFamily="2" charset="-122"/>
                <a:ea typeface="华文楷体" pitchFamily="2" charset="-122"/>
              </a:rPr>
              <a:t>泄漏源</a:t>
            </a:r>
            <a:r>
              <a:rPr lang="zh-CN" altLang="en-US" sz="2400" b="1" dirty="0" smtClean="0">
                <a:solidFill>
                  <a:schemeClr val="bg2">
                    <a:lumMod val="50000"/>
                  </a:schemeClr>
                </a:solidFill>
                <a:latin typeface="华文楷体" pitchFamily="2" charset="-122"/>
                <a:ea typeface="华文楷体" pitchFamily="2" charset="-122"/>
              </a:rPr>
              <a:t>，将其对应标注至平面图</a:t>
            </a:r>
          </a:p>
        </p:txBody>
      </p:sp>
      <p:pic>
        <p:nvPicPr>
          <p:cNvPr id="6" name="Picture 2" descr="场区潜在泄漏源图2-10- 论文"/>
          <p:cNvPicPr>
            <a:picLocks noChangeAspect="1" noChangeArrowheads="1"/>
          </p:cNvPicPr>
          <p:nvPr/>
        </p:nvPicPr>
        <p:blipFill>
          <a:blip r:embed="rId3"/>
          <a:srcRect l="2750" r="2843" b="1295"/>
          <a:stretch>
            <a:fillRect/>
          </a:stretch>
        </p:blipFill>
        <p:spPr bwMode="auto">
          <a:xfrm>
            <a:off x="2507780" y="1074762"/>
            <a:ext cx="7551738" cy="5572125"/>
          </a:xfrm>
          <a:prstGeom prst="rect">
            <a:avLst/>
          </a:prstGeom>
          <a:noFill/>
          <a:ln w="9525">
            <a:noFill/>
            <a:miter lim="800000"/>
            <a:headEnd/>
            <a:tailEnd/>
          </a:ln>
        </p:spPr>
      </p:pic>
      <p:cxnSp>
        <p:nvCxnSpPr>
          <p:cNvPr id="7" name="直接连接符 6"/>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8033758" y="533559"/>
            <a:ext cx="2313656" cy="189073"/>
          </a:xfrm>
          <a:prstGeom prst="rect">
            <a:avLst/>
          </a:prstGeom>
        </p:spPr>
      </p:pic>
      <p:pic>
        <p:nvPicPr>
          <p:cNvPr id="22" name="图片 21"/>
          <p:cNvPicPr>
            <a:picLocks noChangeAspect="1"/>
          </p:cNvPicPr>
          <p:nvPr/>
        </p:nvPicPr>
        <p:blipFill>
          <a:blip r:embed="rId2"/>
          <a:stretch>
            <a:fillRect/>
          </a:stretch>
        </p:blipFill>
        <p:spPr>
          <a:xfrm flipH="1">
            <a:off x="1798973" y="497625"/>
            <a:ext cx="2313656" cy="189073"/>
          </a:xfrm>
          <a:prstGeom prst="rect">
            <a:avLst/>
          </a:prstGeom>
        </p:spPr>
      </p:pic>
      <p:pic>
        <p:nvPicPr>
          <p:cNvPr id="5" name="图片 1" descr="QQ图片20150106162944"/>
          <p:cNvPicPr>
            <a:picLocks noChangeAspect="1" noChangeArrowheads="1"/>
          </p:cNvPicPr>
          <p:nvPr/>
        </p:nvPicPr>
        <p:blipFill>
          <a:blip r:embed="rId3"/>
          <a:srcRect l="16945"/>
          <a:stretch>
            <a:fillRect/>
          </a:stretch>
        </p:blipFill>
        <p:spPr bwMode="auto">
          <a:xfrm>
            <a:off x="3418161" y="2643188"/>
            <a:ext cx="2928937" cy="2411412"/>
          </a:xfrm>
          <a:prstGeom prst="rect">
            <a:avLst/>
          </a:prstGeom>
          <a:noFill/>
          <a:ln w="9525">
            <a:noFill/>
            <a:miter lim="800000"/>
            <a:headEnd/>
            <a:tailEnd/>
          </a:ln>
        </p:spPr>
      </p:pic>
      <p:pic>
        <p:nvPicPr>
          <p:cNvPr id="6" name="图片 13" descr="IMG_0339"/>
          <p:cNvPicPr>
            <a:picLocks noChangeAspect="1" noChangeArrowheads="1"/>
          </p:cNvPicPr>
          <p:nvPr/>
        </p:nvPicPr>
        <p:blipFill>
          <a:blip r:embed="rId4"/>
          <a:srcRect t="35207" r="13834" b="13014"/>
          <a:stretch>
            <a:fillRect/>
          </a:stretch>
        </p:blipFill>
        <p:spPr bwMode="auto">
          <a:xfrm>
            <a:off x="6418536" y="2643188"/>
            <a:ext cx="2892425" cy="2428875"/>
          </a:xfrm>
          <a:prstGeom prst="rect">
            <a:avLst/>
          </a:prstGeom>
          <a:noFill/>
          <a:ln w="9525">
            <a:noFill/>
            <a:miter lim="800000"/>
            <a:headEnd/>
            <a:tailEnd/>
          </a:ln>
        </p:spPr>
      </p:pic>
      <p:sp>
        <p:nvSpPr>
          <p:cNvPr id="7" name="标题 3"/>
          <p:cNvSpPr txBox="1">
            <a:spLocks/>
          </p:cNvSpPr>
          <p:nvPr/>
        </p:nvSpPr>
        <p:spPr bwMode="auto">
          <a:xfrm>
            <a:off x="2591405" y="1145346"/>
            <a:ext cx="9132022" cy="1106535"/>
          </a:xfrm>
          <a:prstGeom prst="rect">
            <a:avLst/>
          </a:prstGeom>
          <a:noFill/>
          <a:ln w="9525">
            <a:noFill/>
            <a:miter lim="800000"/>
            <a:headEnd/>
            <a:tailEnd/>
          </a:ln>
        </p:spPr>
        <p:txBody>
          <a:bodyPr anchor="ctr"/>
          <a:lstStyle/>
          <a:p>
            <a:pPr>
              <a:lnSpc>
                <a:spcPct val="150000"/>
              </a:lnSpc>
            </a:pPr>
            <a:r>
              <a:rPr lang="zh-CN" altLang="en-US" sz="2000" b="1" dirty="0">
                <a:solidFill>
                  <a:schemeClr val="bg2">
                    <a:lumMod val="50000"/>
                  </a:schemeClr>
                </a:solidFill>
                <a:latin typeface="华文楷体" pitchFamily="2" charset="-122"/>
                <a:ea typeface="华文楷体" pitchFamily="2" charset="-122"/>
              </a:rPr>
              <a:t>       初步判断该场地关注污染物及污染范围，现场勘查人员使用快速检测设备对场区进行初步勘察，检出重金属元素包括：镍、铬、砷、铅，其中铬、砷、铅仅极个别勘察点超标。</a:t>
            </a:r>
          </a:p>
        </p:txBody>
      </p:sp>
      <p:sp>
        <p:nvSpPr>
          <p:cNvPr id="8" name="标题 3"/>
          <p:cNvSpPr txBox="1">
            <a:spLocks/>
          </p:cNvSpPr>
          <p:nvPr/>
        </p:nvSpPr>
        <p:spPr bwMode="auto">
          <a:xfrm>
            <a:off x="2840263" y="5543977"/>
            <a:ext cx="9060584" cy="1000125"/>
          </a:xfrm>
          <a:prstGeom prst="rect">
            <a:avLst/>
          </a:prstGeom>
          <a:noFill/>
          <a:ln w="9525">
            <a:noFill/>
            <a:miter lim="800000"/>
            <a:headEnd/>
            <a:tailEnd/>
          </a:ln>
        </p:spPr>
        <p:txBody>
          <a:bodyPr anchor="ctr"/>
          <a:lstStyle/>
          <a:p>
            <a:pPr>
              <a:lnSpc>
                <a:spcPct val="150000"/>
              </a:lnSpc>
            </a:pPr>
            <a:r>
              <a:rPr lang="zh-CN" altLang="en-US" sz="2000" dirty="0">
                <a:latin typeface="华文楷体" pitchFamily="2" charset="-122"/>
                <a:ea typeface="华文楷体" pitchFamily="2" charset="-122"/>
              </a:rPr>
              <a:t>      </a:t>
            </a:r>
            <a:r>
              <a:rPr lang="zh-CN" altLang="en-US" sz="2000" b="1" dirty="0">
                <a:solidFill>
                  <a:srgbClr val="FF0000"/>
                </a:solidFill>
                <a:latin typeface="华文楷体" pitchFamily="2" charset="-122"/>
                <a:ea typeface="华文楷体" pitchFamily="2" charset="-122"/>
              </a:rPr>
              <a:t>综上所述，该场地内由于原厂生产行为造成环境污染的可能性较大，建议通过采样检测方式开展场地环境调查</a:t>
            </a:r>
          </a:p>
        </p:txBody>
      </p:sp>
      <p:cxnSp>
        <p:nvCxnSpPr>
          <p:cNvPr id="9" name="直接连接符 8"/>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8033758" y="533559"/>
            <a:ext cx="2313656" cy="189073"/>
          </a:xfrm>
          <a:prstGeom prst="rect">
            <a:avLst/>
          </a:prstGeom>
        </p:spPr>
      </p:pic>
      <p:pic>
        <p:nvPicPr>
          <p:cNvPr id="22" name="图片 21"/>
          <p:cNvPicPr>
            <a:picLocks noChangeAspect="1"/>
          </p:cNvPicPr>
          <p:nvPr/>
        </p:nvPicPr>
        <p:blipFill>
          <a:blip r:embed="rId2"/>
          <a:stretch>
            <a:fillRect/>
          </a:stretch>
        </p:blipFill>
        <p:spPr>
          <a:xfrm flipH="1">
            <a:off x="1798973" y="497625"/>
            <a:ext cx="2313656" cy="189073"/>
          </a:xfrm>
          <a:prstGeom prst="rect">
            <a:avLst/>
          </a:prstGeom>
        </p:spPr>
      </p:pic>
      <p:pic>
        <p:nvPicPr>
          <p:cNvPr id="5" name="Picture 4" descr="北闸口场区采样点2-11 - 论文"/>
          <p:cNvPicPr>
            <a:picLocks noChangeAspect="1" noChangeArrowheads="1"/>
          </p:cNvPicPr>
          <p:nvPr/>
        </p:nvPicPr>
        <p:blipFill>
          <a:blip r:embed="rId3"/>
          <a:srcRect l="867" t="1227" r="1189" b="3041"/>
          <a:stretch>
            <a:fillRect/>
          </a:stretch>
        </p:blipFill>
        <p:spPr bwMode="auto">
          <a:xfrm>
            <a:off x="2388396" y="1016972"/>
            <a:ext cx="7786688" cy="5375275"/>
          </a:xfrm>
          <a:prstGeom prst="rect">
            <a:avLst/>
          </a:prstGeom>
          <a:noFill/>
          <a:ln w="9525">
            <a:noFill/>
            <a:miter lim="800000"/>
            <a:headEnd/>
            <a:tailEnd/>
          </a:ln>
        </p:spPr>
      </p:pic>
      <p:sp>
        <p:nvSpPr>
          <p:cNvPr id="6" name="文本框 11"/>
          <p:cNvSpPr txBox="1">
            <a:spLocks noChangeArrowheads="1"/>
          </p:cNvSpPr>
          <p:nvPr/>
        </p:nvSpPr>
        <p:spPr bwMode="auto">
          <a:xfrm>
            <a:off x="10161435" y="1337268"/>
            <a:ext cx="1812199" cy="4678204"/>
          </a:xfrm>
          <a:prstGeom prst="rect">
            <a:avLst/>
          </a:prstGeom>
          <a:noFill/>
          <a:ln w="9525">
            <a:solidFill>
              <a:srgbClr val="FF0000"/>
            </a:solidFill>
            <a:prstDash val="dash"/>
            <a:miter lim="800000"/>
            <a:headEnd/>
            <a:tailEnd/>
          </a:ln>
        </p:spPr>
        <p:txBody>
          <a:bodyPr wrap="square">
            <a:spAutoFit/>
          </a:bodyPr>
          <a:lstStyle/>
          <a:p>
            <a:r>
              <a:rPr lang="zh-CN" altLang="en-US" dirty="0"/>
              <a:t>    </a:t>
            </a:r>
            <a:r>
              <a:rPr lang="zh-CN" altLang="en-US" sz="2000" b="1" dirty="0" smtClean="0">
                <a:solidFill>
                  <a:schemeClr val="bg2">
                    <a:lumMod val="50000"/>
                  </a:schemeClr>
                </a:solidFill>
                <a:latin typeface="华文楷体" pitchFamily="2" charset="-122"/>
                <a:ea typeface="华文楷体" pitchFamily="2" charset="-122"/>
              </a:rPr>
              <a:t>按照</a:t>
            </a:r>
            <a:r>
              <a:rPr lang="en-US" altLang="zh-CN" sz="2000" b="1" dirty="0" smtClean="0">
                <a:solidFill>
                  <a:schemeClr val="bg2">
                    <a:lumMod val="50000"/>
                  </a:schemeClr>
                </a:solidFill>
                <a:latin typeface="华文楷体" pitchFamily="2" charset="-122"/>
                <a:ea typeface="华文楷体" pitchFamily="2" charset="-122"/>
              </a:rPr>
              <a:t>《</a:t>
            </a:r>
            <a:r>
              <a:rPr lang="zh-CN" altLang="en-US" sz="2000" b="1" dirty="0" smtClean="0">
                <a:solidFill>
                  <a:schemeClr val="bg2">
                    <a:lumMod val="50000"/>
                  </a:schemeClr>
                </a:solidFill>
                <a:latin typeface="华文楷体" pitchFamily="2" charset="-122"/>
                <a:ea typeface="华文楷体" pitchFamily="2" charset="-122"/>
              </a:rPr>
              <a:t>场地环境监测技术导则</a:t>
            </a:r>
            <a:r>
              <a:rPr lang="en-US" altLang="zh-CN" sz="2000" b="1" dirty="0" smtClean="0">
                <a:solidFill>
                  <a:schemeClr val="bg2">
                    <a:lumMod val="50000"/>
                  </a:schemeClr>
                </a:solidFill>
                <a:latin typeface="华文楷体" pitchFamily="2" charset="-122"/>
                <a:ea typeface="华文楷体" pitchFamily="2" charset="-122"/>
              </a:rPr>
              <a:t>》</a:t>
            </a:r>
            <a:r>
              <a:rPr lang="zh-CN" altLang="en-US" sz="2000" b="1" dirty="0" smtClean="0">
                <a:solidFill>
                  <a:schemeClr val="bg2">
                    <a:lumMod val="50000"/>
                  </a:schemeClr>
                </a:solidFill>
                <a:latin typeface="华文楷体" pitchFamily="2" charset="-122"/>
                <a:ea typeface="华文楷体" pitchFamily="2" charset="-122"/>
              </a:rPr>
              <a:t>要求，综合采用分区布点法、系统布点法和判 断布点法。</a:t>
            </a:r>
            <a:endParaRPr lang="en-US" altLang="zh-CN" sz="2000" b="1" dirty="0" smtClean="0">
              <a:solidFill>
                <a:schemeClr val="bg2">
                  <a:lumMod val="50000"/>
                </a:schemeClr>
              </a:solidFill>
              <a:latin typeface="华文楷体" pitchFamily="2" charset="-122"/>
              <a:ea typeface="华文楷体" pitchFamily="2" charset="-122"/>
            </a:endParaRPr>
          </a:p>
          <a:p>
            <a:r>
              <a:rPr lang="zh-CN" altLang="en-US" sz="2000" b="1" dirty="0" smtClean="0">
                <a:solidFill>
                  <a:schemeClr val="bg2">
                    <a:lumMod val="50000"/>
                  </a:schemeClr>
                </a:solidFill>
                <a:latin typeface="华文楷体" pitchFamily="2" charset="-122"/>
                <a:ea typeface="华文楷体" pitchFamily="2" charset="-122"/>
              </a:rPr>
              <a:t>    土壤采样点</a:t>
            </a:r>
            <a:r>
              <a:rPr lang="en-US" altLang="zh-CN" b="1" dirty="0" smtClean="0">
                <a:solidFill>
                  <a:srgbClr val="FF0000"/>
                </a:solidFill>
                <a:latin typeface="Times New Roman" pitchFamily="18" charset="0"/>
                <a:cs typeface="Times New Roman" pitchFamily="18" charset="0"/>
              </a:rPr>
              <a:t>52</a:t>
            </a:r>
            <a:r>
              <a:rPr lang="zh-CN" altLang="en-US" sz="2000" b="1" dirty="0" smtClean="0">
                <a:solidFill>
                  <a:srgbClr val="FF0000"/>
                </a:solidFill>
                <a:latin typeface="华文楷体" pitchFamily="2" charset="-122"/>
                <a:ea typeface="华文楷体" pitchFamily="2" charset="-122"/>
              </a:rPr>
              <a:t>个</a:t>
            </a:r>
            <a:r>
              <a:rPr lang="zh-CN" altLang="en-US" sz="2000" b="1" dirty="0" smtClean="0">
                <a:solidFill>
                  <a:schemeClr val="bg2">
                    <a:lumMod val="50000"/>
                  </a:schemeClr>
                </a:solidFill>
                <a:latin typeface="华文楷体" pitchFamily="2" charset="-122"/>
                <a:ea typeface="华文楷体" pitchFamily="2" charset="-122"/>
              </a:rPr>
              <a:t>以及</a:t>
            </a:r>
            <a:r>
              <a:rPr lang="en-US" altLang="zh-CN" b="1" dirty="0" smtClean="0">
                <a:solidFill>
                  <a:srgbClr val="FF0000"/>
                </a:solidFill>
                <a:latin typeface="Times New Roman" pitchFamily="18" charset="0"/>
                <a:cs typeface="Times New Roman" pitchFamily="18" charset="0"/>
              </a:rPr>
              <a:t>4</a:t>
            </a:r>
            <a:r>
              <a:rPr lang="zh-CN" altLang="en-US" sz="2000" b="1" dirty="0" smtClean="0">
                <a:solidFill>
                  <a:srgbClr val="FF0000"/>
                </a:solidFill>
                <a:latin typeface="华文楷体" pitchFamily="2" charset="-122"/>
                <a:ea typeface="华文楷体" pitchFamily="2" charset="-122"/>
              </a:rPr>
              <a:t>个</a:t>
            </a:r>
            <a:r>
              <a:rPr lang="zh-CN" altLang="en-US" sz="2000" b="1" dirty="0" smtClean="0">
                <a:solidFill>
                  <a:schemeClr val="bg2">
                    <a:lumMod val="50000"/>
                  </a:schemeClr>
                </a:solidFill>
                <a:latin typeface="华文楷体" pitchFamily="2" charset="-122"/>
                <a:ea typeface="华文楷体" pitchFamily="2" charset="-122"/>
              </a:rPr>
              <a:t>场区清洁对照点。从中选取</a:t>
            </a:r>
            <a:r>
              <a:rPr lang="en-US" altLang="zh-CN" b="1" dirty="0" smtClean="0">
                <a:solidFill>
                  <a:srgbClr val="FF0000"/>
                </a:solidFill>
                <a:latin typeface="Times New Roman" pitchFamily="18" charset="0"/>
                <a:cs typeface="Times New Roman" pitchFamily="18" charset="0"/>
              </a:rPr>
              <a:t>22</a:t>
            </a:r>
            <a:r>
              <a:rPr lang="zh-CN" altLang="en-US" sz="2000" b="1" dirty="0" smtClean="0">
                <a:solidFill>
                  <a:srgbClr val="FF0000"/>
                </a:solidFill>
                <a:latin typeface="华文楷体" pitchFamily="2" charset="-122"/>
                <a:ea typeface="华文楷体" pitchFamily="2" charset="-122"/>
              </a:rPr>
              <a:t>个</a:t>
            </a:r>
            <a:r>
              <a:rPr lang="zh-CN" altLang="en-US" sz="2000" b="1" dirty="0" smtClean="0">
                <a:solidFill>
                  <a:schemeClr val="bg2">
                    <a:lumMod val="50000"/>
                  </a:schemeClr>
                </a:solidFill>
                <a:latin typeface="华文楷体" pitchFamily="2" charset="-122"/>
                <a:ea typeface="华文楷体" pitchFamily="2" charset="-122"/>
              </a:rPr>
              <a:t>采样点成井并开展地下水检测工作。</a:t>
            </a:r>
          </a:p>
          <a:p>
            <a:endParaRPr lang="zh-CN" altLang="en-US" b="1" dirty="0"/>
          </a:p>
        </p:txBody>
      </p:sp>
      <p:sp>
        <p:nvSpPr>
          <p:cNvPr id="7" name="文本框 11"/>
          <p:cNvSpPr txBox="1">
            <a:spLocks noChangeArrowheads="1"/>
          </p:cNvSpPr>
          <p:nvPr/>
        </p:nvSpPr>
        <p:spPr bwMode="auto">
          <a:xfrm>
            <a:off x="2569017" y="6433520"/>
            <a:ext cx="7898816" cy="400110"/>
          </a:xfrm>
          <a:prstGeom prst="rect">
            <a:avLst/>
          </a:prstGeom>
          <a:noFill/>
          <a:ln w="9525">
            <a:solidFill>
              <a:srgbClr val="FF0000"/>
            </a:solidFill>
            <a:prstDash val="dash"/>
            <a:miter lim="800000"/>
            <a:headEnd/>
            <a:tailEnd/>
          </a:ln>
        </p:spPr>
        <p:txBody>
          <a:bodyPr wrap="square">
            <a:spAutoFit/>
          </a:bodyPr>
          <a:lstStyle/>
          <a:p>
            <a:r>
              <a:rPr lang="zh-CN" altLang="en-US" sz="2000" b="1" dirty="0" smtClean="0">
                <a:solidFill>
                  <a:srgbClr val="009999"/>
                </a:solidFill>
                <a:latin typeface="华文楷体" pitchFamily="2" charset="-122"/>
                <a:ea typeface="华文楷体" pitchFamily="2" charset="-122"/>
              </a:rPr>
              <a:t>涉及检测指标：</a:t>
            </a:r>
            <a:r>
              <a:rPr lang="en-US" altLang="zh-CN" sz="2000" b="1" dirty="0" smtClean="0">
                <a:solidFill>
                  <a:srgbClr val="009999"/>
                </a:solidFill>
                <a:latin typeface="华文楷体" pitchFamily="2" charset="-122"/>
                <a:ea typeface="华文楷体" pitchFamily="2" charset="-122"/>
              </a:rPr>
              <a:t>13</a:t>
            </a:r>
            <a:r>
              <a:rPr lang="zh-CN" altLang="en-US" sz="2000" b="1" dirty="0" smtClean="0">
                <a:solidFill>
                  <a:srgbClr val="009999"/>
                </a:solidFill>
                <a:latin typeface="华文楷体" pitchFamily="2" charset="-122"/>
                <a:ea typeface="华文楷体" pitchFamily="2" charset="-122"/>
              </a:rPr>
              <a:t>种重金属、苯系物、多环芳烃、总石油烃、</a:t>
            </a:r>
            <a:r>
              <a:rPr lang="en-US" altLang="zh-CN" sz="2000" b="1" dirty="0" smtClean="0">
                <a:solidFill>
                  <a:srgbClr val="009999"/>
                </a:solidFill>
                <a:latin typeface="华文楷体" pitchFamily="2" charset="-122"/>
                <a:ea typeface="华文楷体" pitchFamily="2" charset="-122"/>
              </a:rPr>
              <a:t>pH</a:t>
            </a:r>
            <a:endParaRPr lang="zh-CN" altLang="en-US" sz="2000" b="1" dirty="0" smtClean="0">
              <a:solidFill>
                <a:srgbClr val="009999"/>
              </a:solidFill>
              <a:latin typeface="华文楷体" pitchFamily="2" charset="-122"/>
              <a:ea typeface="华文楷体" pitchFamily="2" charset="-122"/>
            </a:endParaRPr>
          </a:p>
        </p:txBody>
      </p:sp>
      <p:cxnSp>
        <p:nvCxnSpPr>
          <p:cNvPr id="8" name="直接连接符 7"/>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场地环境调查</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8033758" y="533559"/>
            <a:ext cx="2313656" cy="189073"/>
          </a:xfrm>
          <a:prstGeom prst="rect">
            <a:avLst/>
          </a:prstGeom>
        </p:spPr>
      </p:pic>
      <p:pic>
        <p:nvPicPr>
          <p:cNvPr id="22" name="图片 21"/>
          <p:cNvPicPr>
            <a:picLocks noChangeAspect="1"/>
          </p:cNvPicPr>
          <p:nvPr/>
        </p:nvPicPr>
        <p:blipFill>
          <a:blip r:embed="rId3"/>
          <a:stretch>
            <a:fillRect/>
          </a:stretch>
        </p:blipFill>
        <p:spPr>
          <a:xfrm flipH="1">
            <a:off x="1798973" y="497625"/>
            <a:ext cx="2313656" cy="189073"/>
          </a:xfrm>
          <a:prstGeom prst="rect">
            <a:avLst/>
          </a:prstGeom>
        </p:spPr>
      </p:pic>
      <p:sp>
        <p:nvSpPr>
          <p:cNvPr id="5" name="文本框 11"/>
          <p:cNvSpPr txBox="1">
            <a:spLocks noChangeArrowheads="1"/>
          </p:cNvSpPr>
          <p:nvPr/>
        </p:nvSpPr>
        <p:spPr bwMode="auto">
          <a:xfrm>
            <a:off x="2449391" y="1036173"/>
            <a:ext cx="8929688" cy="646113"/>
          </a:xfrm>
          <a:prstGeom prst="rect">
            <a:avLst/>
          </a:prstGeom>
          <a:noFill/>
          <a:ln w="9525">
            <a:solidFill>
              <a:srgbClr val="FF0000"/>
            </a:solidFill>
            <a:prstDash val="dash"/>
            <a:miter lim="800000"/>
            <a:headEnd/>
            <a:tailEnd/>
          </a:ln>
        </p:spPr>
        <p:txBody>
          <a:bodyPr>
            <a:spAutoFit/>
          </a:bodyPr>
          <a:lstStyle/>
          <a:p>
            <a:r>
              <a:rPr lang="zh-CN" altLang="en-US" b="1" dirty="0">
                <a:solidFill>
                  <a:schemeClr val="bg2">
                    <a:lumMod val="50000"/>
                  </a:schemeClr>
                </a:solidFill>
                <a:latin typeface="华文楷体" pitchFamily="2" charset="-122"/>
                <a:ea typeface="华文楷体" pitchFamily="2" charset="-122"/>
              </a:rPr>
              <a:t>        将采集样品检测结果与对应标准值进行对比，发现场区内重金属镍普遍超过</a:t>
            </a:r>
            <a:r>
              <a:rPr lang="en-US" altLang="zh-CN" b="1" dirty="0">
                <a:solidFill>
                  <a:schemeClr val="bg2">
                    <a:lumMod val="50000"/>
                  </a:schemeClr>
                </a:solidFill>
                <a:latin typeface="华文楷体" pitchFamily="2" charset="-122"/>
                <a:ea typeface="华文楷体" pitchFamily="2" charset="-122"/>
              </a:rPr>
              <a:t>《</a:t>
            </a:r>
            <a:r>
              <a:rPr lang="zh-CN" altLang="en-US" b="1" dirty="0">
                <a:solidFill>
                  <a:schemeClr val="bg2">
                    <a:lumMod val="50000"/>
                  </a:schemeClr>
                </a:solidFill>
                <a:latin typeface="华文楷体" pitchFamily="2" charset="-122"/>
                <a:ea typeface="华文楷体" pitchFamily="2" charset="-122"/>
              </a:rPr>
              <a:t>场地土壤环境风险评价筛选值</a:t>
            </a:r>
            <a:r>
              <a:rPr lang="en-US" altLang="zh-CN" b="1" dirty="0">
                <a:solidFill>
                  <a:schemeClr val="bg2">
                    <a:lumMod val="50000"/>
                  </a:schemeClr>
                </a:solidFill>
                <a:latin typeface="华文楷体" pitchFamily="2" charset="-122"/>
                <a:ea typeface="华文楷体" pitchFamily="2" charset="-122"/>
              </a:rPr>
              <a:t>》</a:t>
            </a:r>
            <a:r>
              <a:rPr lang="zh-CN" altLang="en-US" b="1" dirty="0">
                <a:solidFill>
                  <a:schemeClr val="bg2">
                    <a:lumMod val="50000"/>
                  </a:schemeClr>
                </a:solidFill>
                <a:latin typeface="华文楷体" pitchFamily="2" charset="-122"/>
                <a:ea typeface="华文楷体" pitchFamily="2" charset="-122"/>
              </a:rPr>
              <a:t>中镍的居住用地标准（</a:t>
            </a:r>
            <a:r>
              <a:rPr lang="en-US" altLang="zh-CN" b="1" dirty="0">
                <a:solidFill>
                  <a:schemeClr val="bg2">
                    <a:lumMod val="50000"/>
                  </a:schemeClr>
                </a:solidFill>
                <a:latin typeface="华文楷体" pitchFamily="2" charset="-122"/>
                <a:ea typeface="华文楷体" pitchFamily="2" charset="-122"/>
              </a:rPr>
              <a:t>50mg/kg</a:t>
            </a:r>
            <a:r>
              <a:rPr lang="zh-CN" altLang="en-US" b="1" dirty="0">
                <a:solidFill>
                  <a:schemeClr val="bg2">
                    <a:lumMod val="50000"/>
                  </a:schemeClr>
                </a:solidFill>
                <a:latin typeface="华文楷体" pitchFamily="2" charset="-122"/>
                <a:ea typeface="华文楷体" pitchFamily="2" charset="-122"/>
              </a:rPr>
              <a:t>）</a:t>
            </a:r>
          </a:p>
        </p:txBody>
      </p:sp>
      <p:grpSp>
        <p:nvGrpSpPr>
          <p:cNvPr id="11" name="组合 10"/>
          <p:cNvGrpSpPr/>
          <p:nvPr/>
        </p:nvGrpSpPr>
        <p:grpSpPr>
          <a:xfrm>
            <a:off x="2579260" y="1719263"/>
            <a:ext cx="8423441" cy="5138737"/>
            <a:chOff x="2401838" y="1003324"/>
            <a:chExt cx="8423441" cy="5138737"/>
          </a:xfrm>
        </p:grpSpPr>
        <p:pic>
          <p:nvPicPr>
            <p:cNvPr id="6" name="Picture 2" descr="北闸口场区检测点-结果1-52 - 论文"/>
            <p:cNvPicPr>
              <a:picLocks noChangeAspect="1" noChangeArrowheads="1"/>
            </p:cNvPicPr>
            <p:nvPr/>
          </p:nvPicPr>
          <p:blipFill>
            <a:blip r:embed="rId4"/>
            <a:srcRect l="1852" t="1311" r="926" b="2608"/>
            <a:stretch>
              <a:fillRect/>
            </a:stretch>
          </p:blipFill>
          <p:spPr bwMode="auto">
            <a:xfrm>
              <a:off x="3467217" y="1003324"/>
              <a:ext cx="7358062" cy="5138737"/>
            </a:xfrm>
            <a:prstGeom prst="rect">
              <a:avLst/>
            </a:prstGeom>
            <a:noFill/>
            <a:ln w="9525">
              <a:noFill/>
              <a:miter lim="800000"/>
              <a:headEnd/>
              <a:tailEnd/>
            </a:ln>
          </p:spPr>
        </p:pic>
        <p:sp>
          <p:nvSpPr>
            <p:cNvPr id="7" name="标题 3"/>
            <p:cNvSpPr txBox="1">
              <a:spLocks/>
            </p:cNvSpPr>
            <p:nvPr/>
          </p:nvSpPr>
          <p:spPr bwMode="auto">
            <a:xfrm>
              <a:off x="3651035" y="1214438"/>
              <a:ext cx="1143000" cy="357187"/>
            </a:xfrm>
            <a:prstGeom prst="rect">
              <a:avLst/>
            </a:prstGeom>
            <a:noFill/>
            <a:ln w="9525">
              <a:noFill/>
              <a:miter lim="800000"/>
              <a:headEnd/>
              <a:tailEnd/>
            </a:ln>
          </p:spPr>
          <p:txBody>
            <a:bodyPr anchor="ctr"/>
            <a:lstStyle/>
            <a:p>
              <a:r>
                <a:rPr lang="zh-CN" altLang="en-US" dirty="0"/>
                <a:t>      </a:t>
              </a:r>
              <a:r>
                <a:rPr lang="en-US" altLang="zh-CN" b="1" dirty="0">
                  <a:latin typeface="Times New Roman" pitchFamily="18" charset="0"/>
                  <a:cs typeface="Times New Roman" pitchFamily="18" charset="0"/>
                </a:rPr>
                <a:t>0-1m</a:t>
              </a:r>
              <a:endParaRPr lang="zh-CN" altLang="en-US" b="1" dirty="0">
                <a:latin typeface="Times New Roman" pitchFamily="18" charset="0"/>
                <a:cs typeface="Times New Roman" pitchFamily="18" charset="0"/>
              </a:endParaRPr>
            </a:p>
          </p:txBody>
        </p:sp>
        <p:sp>
          <p:nvSpPr>
            <p:cNvPr id="8" name="云形标注 7"/>
            <p:cNvSpPr/>
            <p:nvPr/>
          </p:nvSpPr>
          <p:spPr>
            <a:xfrm>
              <a:off x="2401838" y="2550852"/>
              <a:ext cx="1883559" cy="1079452"/>
            </a:xfrm>
            <a:prstGeom prst="cloudCallout">
              <a:avLst>
                <a:gd name="adj1" fmla="val 55179"/>
                <a:gd name="adj2" fmla="val 100636"/>
              </a:avLst>
            </a:prstGeom>
            <a:solidFill>
              <a:schemeClr val="accent1">
                <a:lumMod val="20000"/>
                <a:lumOff val="8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rgbClr val="FF0000"/>
                  </a:solidFill>
                  <a:latin typeface="华文楷体" pitchFamily="2" charset="-122"/>
                  <a:ea typeface="华文楷体" pitchFamily="2" charset="-122"/>
                </a:rPr>
                <a:t>数值</a:t>
              </a:r>
              <a:r>
                <a:rPr lang="zh-CN" altLang="en-US" b="1" dirty="0" smtClean="0">
                  <a:solidFill>
                    <a:srgbClr val="FF0000"/>
                  </a:solidFill>
                  <a:latin typeface="华文楷体" pitchFamily="2" charset="-122"/>
                  <a:ea typeface="华文楷体" pitchFamily="2" charset="-122"/>
                </a:rPr>
                <a:t>较大的</a:t>
              </a:r>
              <a:r>
                <a:rPr lang="zh-CN" altLang="en-US" b="1" dirty="0">
                  <a:solidFill>
                    <a:srgbClr val="FF0000"/>
                  </a:solidFill>
                  <a:latin typeface="华文楷体" pitchFamily="2" charset="-122"/>
                  <a:ea typeface="华文楷体" pitchFamily="2" charset="-122"/>
                </a:rPr>
                <a:t>点位主要位于场区南侧</a:t>
              </a:r>
            </a:p>
          </p:txBody>
        </p:sp>
      </p:grpSp>
      <p:cxnSp>
        <p:nvCxnSpPr>
          <p:cNvPr id="9" name="直接连接符 8"/>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0"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场地环境调查</a:t>
            </a:r>
            <a:endParaRPr lang="zh-CN" altLang="en-US" sz="3600" b="1" dirty="0">
              <a:solidFill>
                <a:schemeClr val="bg2">
                  <a:lumMod val="50000"/>
                </a:schemeClr>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pSp>
        <p:nvGrpSpPr>
          <p:cNvPr id="18" name="组合 17"/>
          <p:cNvGrpSpPr/>
          <p:nvPr/>
        </p:nvGrpSpPr>
        <p:grpSpPr>
          <a:xfrm>
            <a:off x="2388400" y="3067050"/>
            <a:ext cx="7637418" cy="3790950"/>
            <a:chOff x="2388400" y="3067050"/>
            <a:chExt cx="7637418" cy="3790950"/>
          </a:xfrm>
        </p:grpSpPr>
        <p:pic>
          <p:nvPicPr>
            <p:cNvPr id="5" name="Picture 6" descr="d"/>
            <p:cNvPicPr>
              <a:picLocks noChangeAspect="1" noChangeArrowheads="1"/>
            </p:cNvPicPr>
            <p:nvPr/>
          </p:nvPicPr>
          <p:blipFill>
            <a:blip r:embed="rId3"/>
            <a:srcRect t="1678" b="2878"/>
            <a:stretch>
              <a:fillRect/>
            </a:stretch>
          </p:blipFill>
          <p:spPr bwMode="auto">
            <a:xfrm>
              <a:off x="2388400" y="3067050"/>
              <a:ext cx="5629275" cy="3790950"/>
            </a:xfrm>
            <a:prstGeom prst="rect">
              <a:avLst/>
            </a:prstGeom>
            <a:noFill/>
            <a:ln w="9525">
              <a:noFill/>
              <a:miter lim="800000"/>
              <a:headEnd/>
              <a:tailEnd/>
            </a:ln>
          </p:spPr>
        </p:pic>
        <p:sp>
          <p:nvSpPr>
            <p:cNvPr id="8" name="标题 3"/>
            <p:cNvSpPr txBox="1">
              <a:spLocks/>
            </p:cNvSpPr>
            <p:nvPr/>
          </p:nvSpPr>
          <p:spPr bwMode="auto">
            <a:xfrm>
              <a:off x="8597068" y="6181372"/>
              <a:ext cx="1428750" cy="428625"/>
            </a:xfrm>
            <a:prstGeom prst="rect">
              <a:avLst/>
            </a:prstGeom>
            <a:noFill/>
            <a:ln w="9525">
              <a:noFill/>
              <a:miter lim="800000"/>
              <a:headEnd/>
              <a:tailEnd/>
            </a:ln>
          </p:spPr>
          <p:txBody>
            <a:bodyPr anchor="ctr"/>
            <a:lstStyle/>
            <a:p>
              <a:r>
                <a:rPr lang="zh-CN" altLang="en-US" dirty="0"/>
                <a:t>      </a:t>
              </a:r>
              <a:r>
                <a:rPr lang="en-US" altLang="zh-CN" b="1" dirty="0">
                  <a:latin typeface="Times New Roman" pitchFamily="18" charset="0"/>
                  <a:cs typeface="Times New Roman" pitchFamily="18" charset="0"/>
                </a:rPr>
                <a:t>3-7m</a:t>
              </a:r>
              <a:endParaRPr lang="zh-CN" altLang="en-US" b="1" dirty="0">
                <a:latin typeface="Times New Roman" pitchFamily="18" charset="0"/>
                <a:cs typeface="Times New Roman" pitchFamily="18" charset="0"/>
              </a:endParaRPr>
            </a:p>
          </p:txBody>
        </p:sp>
        <p:sp>
          <p:nvSpPr>
            <p:cNvPr id="13" name="左箭头 12"/>
            <p:cNvSpPr/>
            <p:nvPr/>
          </p:nvSpPr>
          <p:spPr>
            <a:xfrm>
              <a:off x="8168443" y="6252809"/>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4"/>
          <a:stretch>
            <a:fillRect/>
          </a:stretch>
        </p:blipFill>
        <p:spPr>
          <a:xfrm>
            <a:off x="8033758" y="465319"/>
            <a:ext cx="2313656" cy="189073"/>
          </a:xfrm>
          <a:prstGeom prst="rect">
            <a:avLst/>
          </a:prstGeom>
        </p:spPr>
      </p:pic>
      <p:pic>
        <p:nvPicPr>
          <p:cNvPr id="22" name="图片 21"/>
          <p:cNvPicPr>
            <a:picLocks noChangeAspect="1"/>
          </p:cNvPicPr>
          <p:nvPr/>
        </p:nvPicPr>
        <p:blipFill>
          <a:blip r:embed="rId4"/>
          <a:stretch>
            <a:fillRect/>
          </a:stretch>
        </p:blipFill>
        <p:spPr>
          <a:xfrm flipH="1">
            <a:off x="1798973" y="497625"/>
            <a:ext cx="2313656" cy="189073"/>
          </a:xfrm>
          <a:prstGeom prst="rect">
            <a:avLst/>
          </a:prstGeom>
        </p:spPr>
      </p:pic>
      <p:grpSp>
        <p:nvGrpSpPr>
          <p:cNvPr id="16" name="组合 15"/>
          <p:cNvGrpSpPr/>
          <p:nvPr/>
        </p:nvGrpSpPr>
        <p:grpSpPr>
          <a:xfrm>
            <a:off x="2470286" y="914400"/>
            <a:ext cx="7419052" cy="3867150"/>
            <a:chOff x="2470286" y="914400"/>
            <a:chExt cx="7419052" cy="3867150"/>
          </a:xfrm>
        </p:grpSpPr>
        <p:pic>
          <p:nvPicPr>
            <p:cNvPr id="7" name="Picture 5" descr="北闸口场区检测点-结果3 - 论文"/>
            <p:cNvPicPr>
              <a:picLocks noChangeAspect="1" noChangeArrowheads="1"/>
            </p:cNvPicPr>
            <p:nvPr/>
          </p:nvPicPr>
          <p:blipFill>
            <a:blip r:embed="rId5"/>
            <a:srcRect b="2608"/>
            <a:stretch>
              <a:fillRect/>
            </a:stretch>
          </p:blipFill>
          <p:spPr bwMode="auto">
            <a:xfrm>
              <a:off x="2470286" y="914400"/>
              <a:ext cx="5619750" cy="3867150"/>
            </a:xfrm>
            <a:prstGeom prst="rect">
              <a:avLst/>
            </a:prstGeom>
            <a:noFill/>
            <a:ln w="9525">
              <a:noFill/>
              <a:miter lim="800000"/>
              <a:headEnd/>
              <a:tailEnd/>
            </a:ln>
          </p:spPr>
        </p:pic>
        <p:sp>
          <p:nvSpPr>
            <p:cNvPr id="10" name="标题 3"/>
            <p:cNvSpPr txBox="1">
              <a:spLocks/>
            </p:cNvSpPr>
            <p:nvPr/>
          </p:nvSpPr>
          <p:spPr bwMode="auto">
            <a:xfrm>
              <a:off x="8460588" y="1005039"/>
              <a:ext cx="1428750" cy="428625"/>
            </a:xfrm>
            <a:prstGeom prst="rect">
              <a:avLst/>
            </a:prstGeom>
            <a:noFill/>
            <a:ln w="9525">
              <a:noFill/>
              <a:miter lim="800000"/>
              <a:headEnd/>
              <a:tailEnd/>
            </a:ln>
          </p:spPr>
          <p:txBody>
            <a:bodyPr anchor="ctr"/>
            <a:lstStyle/>
            <a:p>
              <a:r>
                <a:rPr lang="zh-CN" altLang="en-US" dirty="0"/>
                <a:t>      </a:t>
              </a:r>
              <a:r>
                <a:rPr lang="en-US" altLang="zh-CN" b="1" dirty="0">
                  <a:latin typeface="Times New Roman" pitchFamily="18" charset="0"/>
                  <a:cs typeface="Times New Roman" pitchFamily="18" charset="0"/>
                </a:rPr>
                <a:t>2-3m</a:t>
              </a:r>
              <a:endParaRPr lang="zh-CN" altLang="en-US" b="1" dirty="0">
                <a:latin typeface="Times New Roman" pitchFamily="18" charset="0"/>
                <a:cs typeface="Times New Roman" pitchFamily="18" charset="0"/>
              </a:endParaRPr>
            </a:p>
          </p:txBody>
        </p:sp>
        <p:sp>
          <p:nvSpPr>
            <p:cNvPr id="11" name="左箭头 10"/>
            <p:cNvSpPr/>
            <p:nvPr/>
          </p:nvSpPr>
          <p:spPr>
            <a:xfrm>
              <a:off x="8103400" y="1076476"/>
              <a:ext cx="714375" cy="357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7" name="组合 16"/>
          <p:cNvGrpSpPr/>
          <p:nvPr/>
        </p:nvGrpSpPr>
        <p:grpSpPr>
          <a:xfrm>
            <a:off x="5817115" y="1219351"/>
            <a:ext cx="5619750" cy="4941831"/>
            <a:chOff x="5817115" y="1219351"/>
            <a:chExt cx="5619750" cy="4941831"/>
          </a:xfrm>
        </p:grpSpPr>
        <p:pic>
          <p:nvPicPr>
            <p:cNvPr id="6" name="Picture 4" descr="北闸口场区检测点-结果2 - 论文"/>
            <p:cNvPicPr>
              <a:picLocks noChangeAspect="1" noChangeArrowheads="1"/>
            </p:cNvPicPr>
            <p:nvPr/>
          </p:nvPicPr>
          <p:blipFill>
            <a:blip r:embed="rId6"/>
            <a:srcRect b="2193"/>
            <a:stretch>
              <a:fillRect/>
            </a:stretch>
          </p:blipFill>
          <p:spPr bwMode="auto">
            <a:xfrm>
              <a:off x="5817115" y="2284507"/>
              <a:ext cx="5619750" cy="3876675"/>
            </a:xfrm>
            <a:prstGeom prst="rect">
              <a:avLst/>
            </a:prstGeom>
            <a:noFill/>
            <a:ln w="9525">
              <a:noFill/>
              <a:miter lim="800000"/>
              <a:headEnd/>
              <a:tailEnd/>
            </a:ln>
          </p:spPr>
        </p:pic>
        <p:sp>
          <p:nvSpPr>
            <p:cNvPr id="9" name="标题 3"/>
            <p:cNvSpPr txBox="1">
              <a:spLocks/>
            </p:cNvSpPr>
            <p:nvPr/>
          </p:nvSpPr>
          <p:spPr bwMode="auto">
            <a:xfrm>
              <a:off x="9889338" y="1219351"/>
              <a:ext cx="1428750" cy="428625"/>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1-2m</a:t>
              </a:r>
              <a:endParaRPr lang="zh-CN" altLang="en-US" b="1" dirty="0">
                <a:latin typeface="Times New Roman" pitchFamily="18" charset="0"/>
                <a:cs typeface="Times New Roman" pitchFamily="18" charset="0"/>
              </a:endParaRPr>
            </a:p>
          </p:txBody>
        </p:sp>
        <p:sp>
          <p:nvSpPr>
            <p:cNvPr id="12" name="下箭头 11"/>
            <p:cNvSpPr/>
            <p:nvPr/>
          </p:nvSpPr>
          <p:spPr>
            <a:xfrm flipH="1">
              <a:off x="10460838" y="1647976"/>
              <a:ext cx="357187"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cxnSp>
        <p:nvCxnSpPr>
          <p:cNvPr id="14" name="直接连接符 13"/>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场地环境调查</a:t>
            </a:r>
            <a:endParaRPr lang="zh-CN" altLang="en-US" sz="3600" b="1" dirty="0">
              <a:solidFill>
                <a:schemeClr val="bg2">
                  <a:lumMod val="50000"/>
                </a:schemeClr>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12877" y="254000"/>
            <a:ext cx="3877985"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场地环境风险评估</a:t>
            </a:r>
            <a:endParaRPr lang="zh-CN" altLang="en-US" sz="3600" b="1" dirty="0">
              <a:solidFill>
                <a:schemeClr val="accent2">
                  <a:lumMod val="75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8033758" y="478967"/>
            <a:ext cx="2313656" cy="189073"/>
          </a:xfrm>
          <a:prstGeom prst="rect">
            <a:avLst/>
          </a:prstGeom>
        </p:spPr>
      </p:pic>
      <p:pic>
        <p:nvPicPr>
          <p:cNvPr id="22" name="图片 21"/>
          <p:cNvPicPr>
            <a:picLocks noChangeAspect="1"/>
          </p:cNvPicPr>
          <p:nvPr/>
        </p:nvPicPr>
        <p:blipFill>
          <a:blip r:embed="rId2"/>
          <a:stretch>
            <a:fillRect/>
          </a:stretch>
        </p:blipFill>
        <p:spPr>
          <a:xfrm flipH="1">
            <a:off x="1798973" y="474179"/>
            <a:ext cx="2313656" cy="189073"/>
          </a:xfrm>
          <a:prstGeom prst="rect">
            <a:avLst/>
          </a:prstGeom>
        </p:spPr>
      </p:pic>
      <p:graphicFrame>
        <p:nvGraphicFramePr>
          <p:cNvPr id="5" name="图示 4"/>
          <p:cNvGraphicFramePr/>
          <p:nvPr/>
        </p:nvGraphicFramePr>
        <p:xfrm>
          <a:off x="0" y="1564255"/>
          <a:ext cx="5429256"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图示 5"/>
          <p:cNvGraphicFramePr/>
          <p:nvPr/>
        </p:nvGraphicFramePr>
        <p:xfrm>
          <a:off x="3043007" y="1569493"/>
          <a:ext cx="4643470" cy="25607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本框 11"/>
          <p:cNvSpPr txBox="1">
            <a:spLocks noChangeArrowheads="1"/>
          </p:cNvSpPr>
          <p:nvPr/>
        </p:nvSpPr>
        <p:spPr bwMode="auto">
          <a:xfrm>
            <a:off x="844159" y="5194735"/>
            <a:ext cx="10548571" cy="1477328"/>
          </a:xfrm>
          <a:prstGeom prst="rect">
            <a:avLst/>
          </a:prstGeom>
          <a:noFill/>
          <a:ln w="9525">
            <a:solidFill>
              <a:srgbClr val="FF0000"/>
            </a:solidFill>
            <a:prstDash val="dash"/>
            <a:miter lim="800000"/>
            <a:headEnd/>
            <a:tailEnd/>
          </a:ln>
        </p:spPr>
        <p:txBody>
          <a:bodyPr wrap="square">
            <a:spAutoFit/>
          </a:bodyPr>
          <a:lstStyle/>
          <a:p>
            <a:pPr>
              <a:lnSpc>
                <a:spcPct val="150000"/>
              </a:lnSpc>
            </a:pPr>
            <a:r>
              <a:rPr lang="zh-CN" altLang="en-US" dirty="0">
                <a:solidFill>
                  <a:schemeClr val="bg2">
                    <a:lumMod val="50000"/>
                  </a:schemeClr>
                </a:solidFill>
              </a:rPr>
              <a:t>       </a:t>
            </a:r>
            <a:r>
              <a:rPr lang="zh-CN" altLang="en-US" sz="2000" b="1" dirty="0" smtClean="0">
                <a:solidFill>
                  <a:schemeClr val="bg2">
                    <a:lumMod val="50000"/>
                  </a:schemeClr>
                </a:solidFill>
                <a:latin typeface="华文楷体" pitchFamily="2" charset="-122"/>
                <a:ea typeface="华文楷体" pitchFamily="2" charset="-122"/>
              </a:rPr>
              <a:t>分析表中致癌风险及危害商数据可知，重金属镍的环境风险超过可接受水平</a:t>
            </a:r>
            <a:r>
              <a:rPr lang="zh-CN" altLang="en-US" sz="2000" b="1" dirty="0" smtClean="0">
                <a:solidFill>
                  <a:srgbClr val="FF0000"/>
                </a:solidFill>
                <a:latin typeface="华文楷体" pitchFamily="2" charset="-122"/>
                <a:ea typeface="华文楷体" pitchFamily="2" charset="-122"/>
              </a:rPr>
              <a:t>（可接受致癌风险为</a:t>
            </a:r>
            <a:r>
              <a:rPr lang="en-US" altLang="zh-CN" sz="2000" b="1" dirty="0" smtClean="0">
                <a:solidFill>
                  <a:srgbClr val="FF0000"/>
                </a:solidFill>
                <a:latin typeface="华文楷体" pitchFamily="2" charset="-122"/>
                <a:ea typeface="华文楷体" pitchFamily="2" charset="-122"/>
              </a:rPr>
              <a:t>10</a:t>
            </a:r>
            <a:r>
              <a:rPr lang="en-US" altLang="zh-CN" sz="2000" b="1" baseline="30000" dirty="0" smtClean="0">
                <a:solidFill>
                  <a:srgbClr val="FF0000"/>
                </a:solidFill>
                <a:latin typeface="华文楷体" pitchFamily="2" charset="-122"/>
                <a:ea typeface="华文楷体" pitchFamily="2" charset="-122"/>
              </a:rPr>
              <a:t>-6</a:t>
            </a:r>
            <a:r>
              <a:rPr lang="zh-CN" altLang="en-US" sz="2000" b="1" dirty="0" smtClean="0">
                <a:solidFill>
                  <a:srgbClr val="FF0000"/>
                </a:solidFill>
                <a:latin typeface="华文楷体" pitchFamily="2" charset="-122"/>
                <a:ea typeface="华文楷体" pitchFamily="2" charset="-122"/>
              </a:rPr>
              <a:t>及危害商为</a:t>
            </a:r>
            <a:r>
              <a:rPr lang="en-US" altLang="zh-CN" sz="2000" b="1" dirty="0" smtClean="0">
                <a:solidFill>
                  <a:srgbClr val="FF0000"/>
                </a:solidFill>
                <a:latin typeface="华文楷体" pitchFamily="2" charset="-122"/>
                <a:ea typeface="华文楷体" pitchFamily="2" charset="-122"/>
              </a:rPr>
              <a:t>1</a:t>
            </a:r>
            <a:r>
              <a:rPr lang="zh-CN" altLang="en-US" sz="2000" b="1" dirty="0" smtClean="0">
                <a:solidFill>
                  <a:srgbClr val="FF0000"/>
                </a:solidFill>
                <a:latin typeface="华文楷体" pitchFamily="2" charset="-122"/>
                <a:ea typeface="华文楷体" pitchFamily="2" charset="-122"/>
              </a:rPr>
              <a:t>），</a:t>
            </a:r>
            <a:r>
              <a:rPr lang="zh-CN" altLang="en-US" sz="2000" b="1" dirty="0" smtClean="0">
                <a:solidFill>
                  <a:schemeClr val="bg2">
                    <a:lumMod val="50000"/>
                  </a:schemeClr>
                </a:solidFill>
                <a:latin typeface="华文楷体" pitchFamily="2" charset="-122"/>
                <a:ea typeface="华文楷体" pitchFamily="2" charset="-122"/>
              </a:rPr>
              <a:t>应开展修复工作。计算所得风险控制值可作为本场地修复工作开展、验收依据。</a:t>
            </a:r>
          </a:p>
        </p:txBody>
      </p:sp>
      <p:graphicFrame>
        <p:nvGraphicFramePr>
          <p:cNvPr id="9" name="图示 8"/>
          <p:cNvGraphicFramePr/>
          <p:nvPr/>
        </p:nvGraphicFramePr>
        <p:xfrm>
          <a:off x="3115093" y="830508"/>
          <a:ext cx="4071966" cy="250030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0" name="表格 9"/>
          <p:cNvGraphicFramePr>
            <a:graphicFrameLocks noGrp="1"/>
          </p:cNvGraphicFramePr>
          <p:nvPr/>
        </p:nvGraphicFramePr>
        <p:xfrm>
          <a:off x="5448492" y="3775878"/>
          <a:ext cx="6370470" cy="946244"/>
        </p:xfrm>
        <a:graphic>
          <a:graphicData uri="http://schemas.openxmlformats.org/drawingml/2006/table">
            <a:tbl>
              <a:tblPr firstRow="1" bandRow="1">
                <a:tableStyleId>{5C22544A-7EE6-4342-B048-85BDC9FD1C3A}</a:tableStyleId>
              </a:tblPr>
              <a:tblGrid>
                <a:gridCol w="968389"/>
                <a:gridCol w="1688956"/>
                <a:gridCol w="1624787"/>
                <a:gridCol w="2088338"/>
              </a:tblGrid>
              <a:tr h="473122">
                <a:tc>
                  <a:txBody>
                    <a:bodyPr/>
                    <a:lstStyle/>
                    <a:p>
                      <a:pPr algn="ctr"/>
                      <a:r>
                        <a:rPr lang="zh-CN" altLang="en-US" sz="1600" b="0" dirty="0" smtClean="0">
                          <a:solidFill>
                            <a:schemeClr val="tx1"/>
                          </a:solidFill>
                        </a:rPr>
                        <a:t>污染物</a:t>
                      </a:r>
                      <a:endParaRPr lang="zh-CN" altLang="en-US" sz="1600" b="0" dirty="0">
                        <a:solidFill>
                          <a:schemeClr val="tx1"/>
                        </a:solidFill>
                      </a:endParaRPr>
                    </a:p>
                  </a:txBody>
                  <a:tcPr/>
                </a:tc>
                <a:tc>
                  <a:txBody>
                    <a:bodyPr/>
                    <a:lstStyle/>
                    <a:p>
                      <a:pPr algn="ctr"/>
                      <a:r>
                        <a:rPr lang="zh-CN" altLang="en-US" sz="1600" b="0" dirty="0" smtClean="0">
                          <a:solidFill>
                            <a:schemeClr val="tx1"/>
                          </a:solidFill>
                        </a:rPr>
                        <a:t>致癌风险</a:t>
                      </a:r>
                      <a:endParaRPr lang="zh-CN" altLang="en-US" sz="1600" b="0" dirty="0">
                        <a:solidFill>
                          <a:schemeClr val="tx1"/>
                        </a:solidFill>
                      </a:endParaRPr>
                    </a:p>
                  </a:txBody>
                  <a:tcPr/>
                </a:tc>
                <a:tc>
                  <a:txBody>
                    <a:bodyPr/>
                    <a:lstStyle/>
                    <a:p>
                      <a:pPr algn="ctr"/>
                      <a:r>
                        <a:rPr lang="zh-CN" altLang="en-US" sz="1600" b="0" dirty="0" smtClean="0">
                          <a:solidFill>
                            <a:schemeClr val="tx1"/>
                          </a:solidFill>
                        </a:rPr>
                        <a:t>危害商</a:t>
                      </a:r>
                      <a:endParaRPr lang="zh-CN" altLang="en-US" sz="1600" b="0" dirty="0">
                        <a:solidFill>
                          <a:schemeClr val="tx1"/>
                        </a:solidFill>
                      </a:endParaRPr>
                    </a:p>
                  </a:txBody>
                  <a:tcPr/>
                </a:tc>
                <a:tc>
                  <a:txBody>
                    <a:bodyPr/>
                    <a:lstStyle/>
                    <a:p>
                      <a:pPr algn="ctr"/>
                      <a:r>
                        <a:rPr lang="zh-CN" altLang="en-US" sz="1600" b="0" dirty="0" smtClean="0">
                          <a:solidFill>
                            <a:schemeClr val="tx1"/>
                          </a:solidFill>
                        </a:rPr>
                        <a:t>风险控制值（</a:t>
                      </a:r>
                      <a:r>
                        <a:rPr lang="en-US" altLang="zh-CN" sz="1600" b="0" dirty="0" smtClean="0">
                          <a:solidFill>
                            <a:schemeClr val="tx1"/>
                          </a:solidFill>
                        </a:rPr>
                        <a:t>mg/kg</a:t>
                      </a:r>
                      <a:r>
                        <a:rPr lang="zh-CN" altLang="en-US" sz="1600" b="0" dirty="0" smtClean="0">
                          <a:solidFill>
                            <a:schemeClr val="tx1"/>
                          </a:solidFill>
                        </a:rPr>
                        <a:t>）</a:t>
                      </a:r>
                      <a:endParaRPr lang="zh-CN" altLang="en-US" sz="1600" b="0" dirty="0">
                        <a:solidFill>
                          <a:schemeClr val="tx1"/>
                        </a:solidFill>
                      </a:endParaRPr>
                    </a:p>
                  </a:txBody>
                  <a:tcPr/>
                </a:tc>
              </a:tr>
              <a:tr h="473122">
                <a:tc>
                  <a:txBody>
                    <a:bodyPr/>
                    <a:lstStyle/>
                    <a:p>
                      <a:pPr algn="ctr"/>
                      <a:r>
                        <a:rPr lang="zh-CN" altLang="en-US" sz="1600" dirty="0" smtClean="0"/>
                        <a:t>镍</a:t>
                      </a:r>
                      <a:endParaRPr lang="zh-CN" altLang="en-US" sz="1600" dirty="0"/>
                    </a:p>
                  </a:txBody>
                  <a:tcPr/>
                </a:tc>
                <a:tc>
                  <a:txBody>
                    <a:bodyPr/>
                    <a:lstStyle/>
                    <a:p>
                      <a:pPr algn="ctr"/>
                      <a:r>
                        <a:rPr lang="en-US" altLang="zh-CN" sz="1600" dirty="0" smtClean="0">
                          <a:latin typeface="Times New Roman" pitchFamily="18" charset="0"/>
                          <a:cs typeface="Times New Roman" pitchFamily="18" charset="0"/>
                        </a:rPr>
                        <a:t>3.65×10</a:t>
                      </a:r>
                      <a:r>
                        <a:rPr lang="en-US" altLang="zh-CN" sz="1600" baseline="30000" dirty="0" smtClean="0">
                          <a:latin typeface="Times New Roman" pitchFamily="18" charset="0"/>
                          <a:cs typeface="Times New Roman" pitchFamily="18" charset="0"/>
                        </a:rPr>
                        <a:t>-6</a:t>
                      </a:r>
                      <a:endParaRPr lang="zh-CN" altLang="en-US" sz="1600" baseline="30000" dirty="0">
                        <a:latin typeface="Times New Roman" pitchFamily="18" charset="0"/>
                        <a:cs typeface="Times New Roman" pitchFamily="18" charset="0"/>
                      </a:endParaRPr>
                    </a:p>
                  </a:txBody>
                  <a:tcPr/>
                </a:tc>
                <a:tc>
                  <a:txBody>
                    <a:bodyPr/>
                    <a:lstStyle/>
                    <a:p>
                      <a:pPr algn="ctr"/>
                      <a:r>
                        <a:rPr lang="en-US" altLang="zh-CN" sz="1600" dirty="0" smtClean="0">
                          <a:latin typeface="Times New Roman" pitchFamily="18" charset="0"/>
                          <a:cs typeface="Times New Roman" pitchFamily="18" charset="0"/>
                        </a:rPr>
                        <a:t>3.98</a:t>
                      </a:r>
                      <a:endParaRPr lang="zh-CN" altLang="en-US" sz="1600" dirty="0">
                        <a:latin typeface="Times New Roman" pitchFamily="18" charset="0"/>
                        <a:cs typeface="Times New Roman" pitchFamily="18" charset="0"/>
                      </a:endParaRPr>
                    </a:p>
                  </a:txBody>
                  <a:tcPr/>
                </a:tc>
                <a:tc>
                  <a:txBody>
                    <a:bodyPr/>
                    <a:lstStyle/>
                    <a:p>
                      <a:pPr algn="ctr"/>
                      <a:r>
                        <a:rPr lang="en-US" altLang="zh-CN" sz="1600" dirty="0" smtClean="0">
                          <a:latin typeface="Times New Roman" pitchFamily="18" charset="0"/>
                          <a:cs typeface="Times New Roman" pitchFamily="18" charset="0"/>
                        </a:rPr>
                        <a:t>94.00</a:t>
                      </a:r>
                      <a:endParaRPr lang="zh-CN" altLang="en-US"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pSp>
        <p:nvGrpSpPr>
          <p:cNvPr id="28" name="组合 27"/>
          <p:cNvGrpSpPr/>
          <p:nvPr/>
        </p:nvGrpSpPr>
        <p:grpSpPr>
          <a:xfrm>
            <a:off x="468920" y="4337538"/>
            <a:ext cx="4143375" cy="2215664"/>
            <a:chOff x="468920" y="4337538"/>
            <a:chExt cx="4143375" cy="2215664"/>
          </a:xfrm>
        </p:grpSpPr>
        <p:pic>
          <p:nvPicPr>
            <p:cNvPr id="5" name="Picture 5" descr="北闸场区淸挖4-5-论文"/>
            <p:cNvPicPr>
              <a:picLocks noChangeAspect="1" noChangeArrowheads="1"/>
            </p:cNvPicPr>
            <p:nvPr/>
          </p:nvPicPr>
          <p:blipFill>
            <a:blip r:embed="rId3"/>
            <a:srcRect l="20978" t="33499" r="2972" b="8943"/>
            <a:stretch>
              <a:fillRect/>
            </a:stretch>
          </p:blipFill>
          <p:spPr bwMode="auto">
            <a:xfrm>
              <a:off x="468920" y="4337538"/>
              <a:ext cx="4143375" cy="2215664"/>
            </a:xfrm>
            <a:prstGeom prst="rect">
              <a:avLst/>
            </a:prstGeom>
            <a:noFill/>
            <a:ln w="9525">
              <a:noFill/>
              <a:miter lim="800000"/>
              <a:headEnd/>
              <a:tailEnd/>
            </a:ln>
          </p:spPr>
        </p:pic>
        <p:sp>
          <p:nvSpPr>
            <p:cNvPr id="15" name="云形 14"/>
            <p:cNvSpPr/>
            <p:nvPr/>
          </p:nvSpPr>
          <p:spPr>
            <a:xfrm>
              <a:off x="968983" y="5864472"/>
              <a:ext cx="500062" cy="571500"/>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标题 3"/>
            <p:cNvSpPr txBox="1">
              <a:spLocks/>
            </p:cNvSpPr>
            <p:nvPr/>
          </p:nvSpPr>
          <p:spPr bwMode="auto">
            <a:xfrm>
              <a:off x="2565153" y="6126778"/>
              <a:ext cx="1143000" cy="285750"/>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4-5m</a:t>
              </a:r>
              <a:endParaRPr lang="zh-CN" altLang="en-US" b="1" dirty="0">
                <a:latin typeface="Times New Roman" pitchFamily="18" charset="0"/>
                <a:cs typeface="Times New Roman" pitchFamily="18" charset="0"/>
              </a:endParaRPr>
            </a:p>
          </p:txBody>
        </p:sp>
      </p:grpSp>
      <p:sp>
        <p:nvSpPr>
          <p:cNvPr id="20" name="文本框 19"/>
          <p:cNvSpPr txBox="1"/>
          <p:nvPr/>
        </p:nvSpPr>
        <p:spPr>
          <a:xfrm>
            <a:off x="3315708" y="183663"/>
            <a:ext cx="5262979"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污染场地修复目标值研究</a:t>
            </a:r>
            <a:endParaRPr lang="zh-CN" altLang="en-US" sz="3600" b="1" dirty="0">
              <a:solidFill>
                <a:schemeClr val="accent2">
                  <a:lumMod val="75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4"/>
          <a:stretch>
            <a:fillRect/>
          </a:stretch>
        </p:blipFill>
        <p:spPr>
          <a:xfrm>
            <a:off x="8784040" y="439775"/>
            <a:ext cx="2313656" cy="189073"/>
          </a:xfrm>
          <a:prstGeom prst="rect">
            <a:avLst/>
          </a:prstGeom>
        </p:spPr>
      </p:pic>
      <p:pic>
        <p:nvPicPr>
          <p:cNvPr id="22" name="图片 21"/>
          <p:cNvPicPr>
            <a:picLocks noChangeAspect="1"/>
          </p:cNvPicPr>
          <p:nvPr/>
        </p:nvPicPr>
        <p:blipFill>
          <a:blip r:embed="rId4"/>
          <a:stretch>
            <a:fillRect/>
          </a:stretch>
        </p:blipFill>
        <p:spPr>
          <a:xfrm flipH="1">
            <a:off x="908026" y="497625"/>
            <a:ext cx="2313656" cy="189073"/>
          </a:xfrm>
          <a:prstGeom prst="rect">
            <a:avLst/>
          </a:prstGeom>
        </p:spPr>
      </p:pic>
      <p:sp>
        <p:nvSpPr>
          <p:cNvPr id="10" name="文本框 11"/>
          <p:cNvSpPr txBox="1">
            <a:spLocks noChangeArrowheads="1"/>
          </p:cNvSpPr>
          <p:nvPr/>
        </p:nvSpPr>
        <p:spPr bwMode="auto">
          <a:xfrm>
            <a:off x="4730172" y="4837609"/>
            <a:ext cx="7393588" cy="2015936"/>
          </a:xfrm>
          <a:prstGeom prst="rect">
            <a:avLst/>
          </a:prstGeom>
          <a:noFill/>
          <a:ln w="9525">
            <a:solidFill>
              <a:srgbClr val="FF0000"/>
            </a:solidFill>
            <a:prstDash val="dash"/>
            <a:miter lim="800000"/>
            <a:headEnd/>
            <a:tailEnd/>
          </a:ln>
        </p:spPr>
        <p:txBody>
          <a:bodyPr wrap="square">
            <a:spAutoFit/>
          </a:bodyPr>
          <a:lstStyle/>
          <a:p>
            <a:pPr>
              <a:lnSpc>
                <a:spcPct val="125000"/>
              </a:lnSpc>
            </a:pPr>
            <a:r>
              <a:rPr lang="zh-CN" altLang="en-US" sz="2000" dirty="0" smtClean="0">
                <a:solidFill>
                  <a:schemeClr val="bg2">
                    <a:lumMod val="25000"/>
                  </a:schemeClr>
                </a:solidFill>
                <a:latin typeface="华文楷体" pitchFamily="2" charset="-122"/>
                <a:ea typeface="华文楷体" pitchFamily="2" charset="-122"/>
              </a:rPr>
              <a:t>      </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以场区金属镍检测数据的</a:t>
            </a:r>
            <a:r>
              <a:rPr lang="en-US" altLang="en-US" sz="2000" b="1" dirty="0" smtClean="0">
                <a:solidFill>
                  <a:schemeClr val="bg2">
                    <a:lumMod val="50000"/>
                  </a:schemeClr>
                </a:solidFill>
                <a:latin typeface="Times New Roman" pitchFamily="18" charset="0"/>
                <a:ea typeface="华文楷体" pitchFamily="2" charset="-122"/>
                <a:cs typeface="Times New Roman" pitchFamily="18" charset="0"/>
              </a:rPr>
              <a:t>95%</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上限为基准，利用导则中相关公式进行风险计算，计算所得风险控制目标为</a:t>
            </a:r>
            <a:r>
              <a:rPr lang="en-US" altLang="en-US" sz="2000" b="1" dirty="0" smtClean="0">
                <a:solidFill>
                  <a:schemeClr val="bg2">
                    <a:lumMod val="50000"/>
                  </a:schemeClr>
                </a:solidFill>
                <a:latin typeface="Times New Roman" pitchFamily="18" charset="0"/>
                <a:ea typeface="华文楷体" pitchFamily="2" charset="-122"/>
                <a:cs typeface="Times New Roman" pitchFamily="18" charset="0"/>
              </a:rPr>
              <a:t>94mg/kg</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，将计算所得风险控制目标值作为修复启动值。为合理估算修复土方量，将污染物实测数据与</a:t>
            </a:r>
            <a:r>
              <a:rPr lang="en-US" altLang="en-US" sz="2000" b="1" dirty="0" err="1" smtClean="0">
                <a:solidFill>
                  <a:schemeClr val="bg2">
                    <a:lumMod val="50000"/>
                  </a:schemeClr>
                </a:solidFill>
                <a:latin typeface="Times New Roman" pitchFamily="18" charset="0"/>
                <a:ea typeface="华文楷体" pitchFamily="2" charset="-122"/>
                <a:cs typeface="Times New Roman" pitchFamily="18" charset="0"/>
              </a:rPr>
              <a:t>ArcGIS</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插值结果相结合并采取裁弯取直的方式形成土壤修复范围图，所得</a:t>
            </a:r>
            <a:r>
              <a:rPr lang="zh-CN" altLang="en-US" sz="2000" b="1" dirty="0" smtClean="0">
                <a:solidFill>
                  <a:srgbClr val="FF0000"/>
                </a:solidFill>
                <a:latin typeface="Times New Roman" pitchFamily="18" charset="0"/>
                <a:ea typeface="华文楷体" pitchFamily="2" charset="-122"/>
                <a:cs typeface="Times New Roman" pitchFamily="18" charset="0"/>
              </a:rPr>
              <a:t>修复土方量约</a:t>
            </a:r>
            <a:r>
              <a:rPr lang="en-US" altLang="en-US" sz="2000" b="1" dirty="0" smtClean="0">
                <a:solidFill>
                  <a:srgbClr val="FF0000"/>
                </a:solidFill>
                <a:latin typeface="Times New Roman" pitchFamily="18" charset="0"/>
                <a:ea typeface="华文楷体" pitchFamily="2" charset="-122"/>
                <a:cs typeface="Times New Roman" pitchFamily="18" charset="0"/>
              </a:rPr>
              <a:t>2.4</a:t>
            </a:r>
            <a:r>
              <a:rPr lang="zh-CN" altLang="en-US" sz="2000" b="1" dirty="0" smtClean="0">
                <a:solidFill>
                  <a:srgbClr val="FF0000"/>
                </a:solidFill>
                <a:latin typeface="Times New Roman" pitchFamily="18" charset="0"/>
                <a:ea typeface="华文楷体" pitchFamily="2" charset="-122"/>
                <a:cs typeface="Times New Roman" pitchFamily="18" charset="0"/>
              </a:rPr>
              <a:t>万立方米</a:t>
            </a:r>
            <a:r>
              <a:rPr lang="zh-CN" altLang="en-US" sz="2000" dirty="0" smtClean="0">
                <a:solidFill>
                  <a:srgbClr val="FF0000"/>
                </a:solidFill>
                <a:latin typeface="Times New Roman" pitchFamily="18" charset="0"/>
                <a:ea typeface="华文楷体" pitchFamily="2" charset="-122"/>
                <a:cs typeface="Times New Roman" pitchFamily="18" charset="0"/>
              </a:rPr>
              <a:t>。</a:t>
            </a:r>
          </a:p>
        </p:txBody>
      </p:sp>
      <p:grpSp>
        <p:nvGrpSpPr>
          <p:cNvPr id="25" name="组合 24"/>
          <p:cNvGrpSpPr/>
          <p:nvPr/>
        </p:nvGrpSpPr>
        <p:grpSpPr>
          <a:xfrm>
            <a:off x="5184397" y="2240956"/>
            <a:ext cx="4572104" cy="2405062"/>
            <a:chOff x="5457352" y="1872467"/>
            <a:chExt cx="4572104" cy="2405062"/>
          </a:xfrm>
        </p:grpSpPr>
        <p:pic>
          <p:nvPicPr>
            <p:cNvPr id="8" name="Picture 8" descr="北闸场区淸挖1-2"/>
            <p:cNvPicPr>
              <a:picLocks noChangeAspect="1" noChangeArrowheads="1"/>
            </p:cNvPicPr>
            <p:nvPr/>
          </p:nvPicPr>
          <p:blipFill>
            <a:blip r:embed="rId5"/>
            <a:srcRect l="1271" t="37746" r="26271" b="1744"/>
            <a:stretch>
              <a:fillRect/>
            </a:stretch>
          </p:blipFill>
          <p:spPr bwMode="auto">
            <a:xfrm>
              <a:off x="5457352" y="1872467"/>
              <a:ext cx="4071938" cy="2405062"/>
            </a:xfrm>
            <a:prstGeom prst="rect">
              <a:avLst/>
            </a:prstGeom>
            <a:noFill/>
            <a:ln w="9525">
              <a:noFill/>
              <a:miter lim="800000"/>
              <a:headEnd/>
              <a:tailEnd/>
            </a:ln>
          </p:spPr>
        </p:pic>
        <p:sp>
          <p:nvSpPr>
            <p:cNvPr id="12" name="云形 11"/>
            <p:cNvSpPr/>
            <p:nvPr/>
          </p:nvSpPr>
          <p:spPr>
            <a:xfrm>
              <a:off x="6202968" y="2981118"/>
              <a:ext cx="2143125" cy="1143000"/>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标题 3"/>
            <p:cNvSpPr txBox="1">
              <a:spLocks/>
            </p:cNvSpPr>
            <p:nvPr/>
          </p:nvSpPr>
          <p:spPr bwMode="auto">
            <a:xfrm>
              <a:off x="8386393" y="3916858"/>
              <a:ext cx="1643063" cy="357188"/>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1-2.5m</a:t>
              </a:r>
              <a:endParaRPr lang="zh-CN" altLang="en-US" b="1" dirty="0">
                <a:latin typeface="Times New Roman" pitchFamily="18" charset="0"/>
                <a:cs typeface="Times New Roman" pitchFamily="18" charset="0"/>
              </a:endParaRPr>
            </a:p>
          </p:txBody>
        </p:sp>
      </p:grpSp>
      <p:grpSp>
        <p:nvGrpSpPr>
          <p:cNvPr id="27" name="组合 26"/>
          <p:cNvGrpSpPr/>
          <p:nvPr/>
        </p:nvGrpSpPr>
        <p:grpSpPr>
          <a:xfrm>
            <a:off x="783863" y="3195581"/>
            <a:ext cx="4143375" cy="1714500"/>
            <a:chOff x="961286" y="3796083"/>
            <a:chExt cx="4143375" cy="1714500"/>
          </a:xfrm>
        </p:grpSpPr>
        <p:pic>
          <p:nvPicPr>
            <p:cNvPr id="6" name="Picture 6" descr="北闸场区清挖3-4m-论文"/>
            <p:cNvPicPr>
              <a:picLocks noChangeAspect="1" noChangeArrowheads="1"/>
            </p:cNvPicPr>
            <p:nvPr/>
          </p:nvPicPr>
          <p:blipFill>
            <a:blip r:embed="rId6"/>
            <a:srcRect l="2618" t="51833" r="21466" b="3741"/>
            <a:stretch>
              <a:fillRect/>
            </a:stretch>
          </p:blipFill>
          <p:spPr bwMode="auto">
            <a:xfrm>
              <a:off x="961286" y="3796083"/>
              <a:ext cx="4143375" cy="1714500"/>
            </a:xfrm>
            <a:prstGeom prst="rect">
              <a:avLst/>
            </a:prstGeom>
            <a:noFill/>
            <a:ln w="9525">
              <a:noFill/>
              <a:miter lim="800000"/>
              <a:headEnd/>
              <a:tailEnd/>
            </a:ln>
          </p:spPr>
        </p:pic>
        <p:sp>
          <p:nvSpPr>
            <p:cNvPr id="14" name="云形 13"/>
            <p:cNvSpPr/>
            <p:nvPr/>
          </p:nvSpPr>
          <p:spPr>
            <a:xfrm>
              <a:off x="2246062" y="4558450"/>
              <a:ext cx="857250" cy="642937"/>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标题 3"/>
            <p:cNvSpPr txBox="1">
              <a:spLocks/>
            </p:cNvSpPr>
            <p:nvPr/>
          </p:nvSpPr>
          <p:spPr bwMode="auto">
            <a:xfrm>
              <a:off x="3397858" y="5084157"/>
              <a:ext cx="1143000" cy="285750"/>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3-4m</a:t>
              </a:r>
              <a:endParaRPr lang="zh-CN" altLang="en-US" b="1" dirty="0">
                <a:latin typeface="Times New Roman" pitchFamily="18" charset="0"/>
                <a:cs typeface="Times New Roman" pitchFamily="18" charset="0"/>
              </a:endParaRPr>
            </a:p>
          </p:txBody>
        </p:sp>
      </p:grpSp>
      <p:grpSp>
        <p:nvGrpSpPr>
          <p:cNvPr id="26" name="组合 25"/>
          <p:cNvGrpSpPr/>
          <p:nvPr/>
        </p:nvGrpSpPr>
        <p:grpSpPr>
          <a:xfrm>
            <a:off x="2228917" y="1545122"/>
            <a:ext cx="3429000" cy="2190750"/>
            <a:chOff x="2624702" y="1940907"/>
            <a:chExt cx="3429000" cy="2190750"/>
          </a:xfrm>
        </p:grpSpPr>
        <p:pic>
          <p:nvPicPr>
            <p:cNvPr id="7" name="Picture 7" descr="北闸场区淸挖2"/>
            <p:cNvPicPr>
              <a:picLocks noChangeAspect="1" noChangeArrowheads="1"/>
            </p:cNvPicPr>
            <p:nvPr/>
          </p:nvPicPr>
          <p:blipFill>
            <a:blip r:embed="rId7"/>
            <a:srcRect l="2542" t="43137" r="36441" b="1744"/>
            <a:stretch>
              <a:fillRect/>
            </a:stretch>
          </p:blipFill>
          <p:spPr bwMode="auto">
            <a:xfrm>
              <a:off x="2624702" y="1940907"/>
              <a:ext cx="3429000" cy="2190750"/>
            </a:xfrm>
            <a:prstGeom prst="rect">
              <a:avLst/>
            </a:prstGeom>
            <a:noFill/>
            <a:ln w="9525">
              <a:noFill/>
              <a:miter lim="800000"/>
              <a:headEnd/>
              <a:tailEnd/>
            </a:ln>
          </p:spPr>
        </p:pic>
        <p:sp>
          <p:nvSpPr>
            <p:cNvPr id="13" name="云形 12"/>
            <p:cNvSpPr/>
            <p:nvPr/>
          </p:nvSpPr>
          <p:spPr>
            <a:xfrm>
              <a:off x="3573086" y="2869595"/>
              <a:ext cx="1714500" cy="1143000"/>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标题 3"/>
            <p:cNvSpPr txBox="1">
              <a:spLocks/>
            </p:cNvSpPr>
            <p:nvPr/>
          </p:nvSpPr>
          <p:spPr bwMode="auto">
            <a:xfrm>
              <a:off x="2735089" y="2078664"/>
              <a:ext cx="1428750" cy="428625"/>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2.5-3m</a:t>
              </a:r>
              <a:endParaRPr lang="zh-CN" altLang="en-US" b="1" dirty="0">
                <a:latin typeface="Times New Roman" pitchFamily="18" charset="0"/>
                <a:cs typeface="Times New Roman" pitchFamily="18" charset="0"/>
              </a:endParaRPr>
            </a:p>
          </p:txBody>
        </p:sp>
      </p:grpSp>
      <p:grpSp>
        <p:nvGrpSpPr>
          <p:cNvPr id="24" name="组合 23"/>
          <p:cNvGrpSpPr/>
          <p:nvPr/>
        </p:nvGrpSpPr>
        <p:grpSpPr>
          <a:xfrm>
            <a:off x="5521490" y="863844"/>
            <a:ext cx="4956145" cy="1914525"/>
            <a:chOff x="5371364" y="904788"/>
            <a:chExt cx="4956145" cy="1914525"/>
          </a:xfrm>
        </p:grpSpPr>
        <p:pic>
          <p:nvPicPr>
            <p:cNvPr id="9" name="Picture 9" descr="北闸场区淸挖0-1-论文"/>
            <p:cNvPicPr>
              <a:picLocks noChangeAspect="1" noChangeArrowheads="1"/>
            </p:cNvPicPr>
            <p:nvPr/>
          </p:nvPicPr>
          <p:blipFill>
            <a:blip r:embed="rId8"/>
            <a:srcRect l="2542" t="50433" r="9744" b="1295"/>
            <a:stretch>
              <a:fillRect/>
            </a:stretch>
          </p:blipFill>
          <p:spPr bwMode="auto">
            <a:xfrm>
              <a:off x="5371364" y="904788"/>
              <a:ext cx="4929187" cy="1914525"/>
            </a:xfrm>
            <a:prstGeom prst="rect">
              <a:avLst/>
            </a:prstGeom>
            <a:noFill/>
            <a:ln w="9525">
              <a:noFill/>
              <a:miter lim="800000"/>
              <a:headEnd/>
              <a:tailEnd/>
            </a:ln>
          </p:spPr>
        </p:pic>
        <p:sp>
          <p:nvSpPr>
            <p:cNvPr id="11" name="云形 10"/>
            <p:cNvSpPr/>
            <p:nvPr/>
          </p:nvSpPr>
          <p:spPr>
            <a:xfrm>
              <a:off x="5684412" y="1156193"/>
              <a:ext cx="2857500" cy="1571625"/>
            </a:xfrm>
            <a:prstGeom prst="cloud">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标题 3"/>
            <p:cNvSpPr txBox="1">
              <a:spLocks/>
            </p:cNvSpPr>
            <p:nvPr/>
          </p:nvSpPr>
          <p:spPr bwMode="auto">
            <a:xfrm>
              <a:off x="9184509" y="1000705"/>
              <a:ext cx="1143000" cy="285750"/>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0-1m</a:t>
              </a:r>
              <a:endParaRPr lang="zh-CN" altLang="en-US" b="1" dirty="0">
                <a:latin typeface="Times New Roman" pitchFamily="18" charset="0"/>
                <a:cs typeface="Times New Roman" pitchFamily="18" charset="0"/>
              </a:endParaRPr>
            </a:p>
          </p:txBody>
        </p:sp>
      </p:grpSp>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1"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3"/>
          <a:stretch>
            <a:fillRect/>
          </a:stretch>
        </p:blipFill>
        <p:spPr>
          <a:xfrm>
            <a:off x="8573016" y="533559"/>
            <a:ext cx="2313656" cy="189073"/>
          </a:xfrm>
          <a:prstGeom prst="rect">
            <a:avLst/>
          </a:prstGeom>
        </p:spPr>
      </p:pic>
      <p:pic>
        <p:nvPicPr>
          <p:cNvPr id="22" name="图片 21"/>
          <p:cNvPicPr>
            <a:picLocks noChangeAspect="1"/>
          </p:cNvPicPr>
          <p:nvPr/>
        </p:nvPicPr>
        <p:blipFill>
          <a:blip r:embed="rId3"/>
          <a:stretch>
            <a:fillRect/>
          </a:stretch>
        </p:blipFill>
        <p:spPr>
          <a:xfrm flipH="1">
            <a:off x="1095593" y="497625"/>
            <a:ext cx="2313656" cy="189073"/>
          </a:xfrm>
          <a:prstGeom prst="rect">
            <a:avLst/>
          </a:prstGeom>
        </p:spPr>
      </p:pic>
      <p:sp>
        <p:nvSpPr>
          <p:cNvPr id="5" name="内容占位符 4"/>
          <p:cNvSpPr txBox="1">
            <a:spLocks/>
          </p:cNvSpPr>
          <p:nvPr/>
        </p:nvSpPr>
        <p:spPr>
          <a:xfrm>
            <a:off x="299396" y="677982"/>
            <a:ext cx="11390435" cy="559415"/>
          </a:xfrm>
          <a:prstGeom prst="rect">
            <a:avLst/>
          </a:prstGeom>
        </p:spPr>
        <p:txBody>
          <a:bodyPr vert="horz" lIns="91440" tIns="45720" rIns="91440" bIns="45720" rtlCol="0">
            <a:noAutofit/>
          </a:bodyPr>
          <a:lstStyle/>
          <a:p>
            <a:pPr lvl="0">
              <a:lnSpc>
                <a:spcPct val="150000"/>
              </a:lnSpc>
              <a:spcBef>
                <a:spcPts val="1000"/>
              </a:spcBef>
              <a:defRPr/>
            </a:pPr>
            <a:r>
              <a:rPr kumimoji="0" lang="en-US" altLang="zh-CN" sz="2000" b="1"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zh-CN" altLang="en-US" sz="2000" b="1" dirty="0" smtClean="0">
                <a:solidFill>
                  <a:schemeClr val="bg2">
                    <a:lumMod val="50000"/>
                  </a:schemeClr>
                </a:solidFill>
                <a:latin typeface="华文楷体" pitchFamily="2" charset="-122"/>
                <a:ea typeface="华文楷体" pitchFamily="2" charset="-122"/>
              </a:rPr>
              <a:t>（</a:t>
            </a:r>
            <a:r>
              <a:rPr lang="en-US" altLang="zh-CN" sz="2000" b="1" dirty="0" smtClean="0">
                <a:solidFill>
                  <a:schemeClr val="bg2">
                    <a:lumMod val="50000"/>
                  </a:schemeClr>
                </a:solidFill>
                <a:latin typeface="华文楷体" pitchFamily="2" charset="-122"/>
                <a:ea typeface="华文楷体" pitchFamily="2" charset="-122"/>
              </a:rPr>
              <a:t>1</a:t>
            </a:r>
            <a:r>
              <a:rPr lang="zh-CN" altLang="en-US" sz="2000" b="1" dirty="0" smtClean="0">
                <a:solidFill>
                  <a:schemeClr val="bg2">
                    <a:lumMod val="50000"/>
                  </a:schemeClr>
                </a:solidFill>
                <a:latin typeface="华文楷体" pitchFamily="2" charset="-122"/>
                <a:ea typeface="华文楷体" pitchFamily="2" charset="-122"/>
              </a:rPr>
              <a:t>）本场地计算所得风险控制目标与国外相关国家制定的相同用地情景下土壤镍的健康风险筛选值进行对比发现，国外约</a:t>
            </a:r>
            <a:r>
              <a:rPr lang="en-US" altLang="zh-CN" sz="2000" b="1" dirty="0" smtClean="0">
                <a:solidFill>
                  <a:schemeClr val="bg2">
                    <a:lumMod val="50000"/>
                  </a:schemeClr>
                </a:solidFill>
                <a:latin typeface="华文楷体" pitchFamily="2" charset="-122"/>
                <a:ea typeface="华文楷体" pitchFamily="2" charset="-122"/>
              </a:rPr>
              <a:t>60%</a:t>
            </a:r>
            <a:r>
              <a:rPr lang="zh-CN" altLang="en-US" sz="2000" b="1" dirty="0" smtClean="0">
                <a:solidFill>
                  <a:schemeClr val="bg2">
                    <a:lumMod val="50000"/>
                  </a:schemeClr>
                </a:solidFill>
                <a:latin typeface="华文楷体" pitchFamily="2" charset="-122"/>
                <a:ea typeface="华文楷体" pitchFamily="2" charset="-122"/>
              </a:rPr>
              <a:t>的筛选值均高于本项目计算风险控制值，这表明本项目镍的风险控制值较为严格；</a:t>
            </a:r>
            <a:endParaRPr lang="en-US" altLang="zh-CN" sz="2000" b="1" dirty="0" smtClean="0">
              <a:solidFill>
                <a:schemeClr val="bg2">
                  <a:lumMod val="50000"/>
                </a:schemeClr>
              </a:solidFill>
              <a:latin typeface="华文楷体" pitchFamily="2" charset="-122"/>
              <a:ea typeface="华文楷体" pitchFamily="2" charset="-122"/>
            </a:endParaRPr>
          </a:p>
        </p:txBody>
      </p:sp>
      <p:grpSp>
        <p:nvGrpSpPr>
          <p:cNvPr id="11" name="组合 10"/>
          <p:cNvGrpSpPr/>
          <p:nvPr/>
        </p:nvGrpSpPr>
        <p:grpSpPr>
          <a:xfrm>
            <a:off x="0" y="2738195"/>
            <a:ext cx="3286116" cy="1928813"/>
            <a:chOff x="0" y="2738195"/>
            <a:chExt cx="3286116" cy="1928813"/>
          </a:xfrm>
        </p:grpSpPr>
        <p:sp>
          <p:nvSpPr>
            <p:cNvPr id="7" name="云形标注 6"/>
            <p:cNvSpPr/>
            <p:nvPr/>
          </p:nvSpPr>
          <p:spPr>
            <a:xfrm>
              <a:off x="0" y="2738195"/>
              <a:ext cx="3214688" cy="1928813"/>
            </a:xfrm>
            <a:prstGeom prst="cloudCallout">
              <a:avLst>
                <a:gd name="adj1" fmla="val 72505"/>
                <a:gd name="adj2" fmla="val 4578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0" y="3332035"/>
              <a:ext cx="3286116" cy="1015663"/>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zh-CN" altLang="en-US" sz="2000" b="1" dirty="0">
                  <a:latin typeface="+mn-ea"/>
                  <a:ea typeface="+mn-ea"/>
                </a:rPr>
                <a:t>动物等活体实验</a:t>
              </a:r>
              <a:r>
                <a:rPr lang="en-US" altLang="zh-CN" sz="2000" b="1" dirty="0">
                  <a:latin typeface="+mn-ea"/>
                  <a:ea typeface="+mn-ea"/>
                </a:rPr>
                <a:t>/</a:t>
              </a:r>
              <a:r>
                <a:rPr lang="zh-CN" altLang="en-US" sz="2000" b="1" dirty="0">
                  <a:latin typeface="+mn-ea"/>
                  <a:ea typeface="+mn-ea"/>
                </a:rPr>
                <a:t>模拟</a:t>
              </a:r>
              <a:endParaRPr lang="en-US" altLang="zh-CN" sz="2000" b="1" dirty="0">
                <a:latin typeface="+mn-ea"/>
                <a:ea typeface="+mn-ea"/>
              </a:endParaRPr>
            </a:p>
            <a:p>
              <a:pPr algn="ctr">
                <a:defRPr/>
              </a:pPr>
              <a:r>
                <a:rPr lang="zh-CN" altLang="en-US" sz="2000" b="1" dirty="0">
                  <a:latin typeface="+mn-ea"/>
                  <a:ea typeface="+mn-ea"/>
                </a:rPr>
                <a:t>人体消化吸收特</a:t>
              </a:r>
              <a:endParaRPr lang="en-US" altLang="zh-CN" sz="2000" b="1" dirty="0">
                <a:latin typeface="+mn-ea"/>
                <a:ea typeface="+mn-ea"/>
              </a:endParaRPr>
            </a:p>
            <a:p>
              <a:pPr algn="ctr">
                <a:defRPr/>
              </a:pPr>
              <a:r>
                <a:rPr lang="zh-CN" altLang="en-US" sz="2000" b="1" dirty="0">
                  <a:latin typeface="+mn-ea"/>
                  <a:ea typeface="+mn-ea"/>
                </a:rPr>
                <a:t>性的体外</a:t>
              </a:r>
              <a:r>
                <a:rPr lang="zh-CN" altLang="en-US" sz="2000" b="1" dirty="0" smtClean="0">
                  <a:latin typeface="+mn-ea"/>
                  <a:ea typeface="+mn-ea"/>
                </a:rPr>
                <a:t>实验</a:t>
              </a:r>
              <a:endParaRPr lang="zh-CN" altLang="en-US"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n-ea"/>
                <a:ea typeface="+mn-ea"/>
              </a:endParaRPr>
            </a:p>
          </p:txBody>
        </p:sp>
      </p:grpSp>
      <p:sp>
        <p:nvSpPr>
          <p:cNvPr id="9" name="文本框 19"/>
          <p:cNvSpPr txBox="1"/>
          <p:nvPr/>
        </p:nvSpPr>
        <p:spPr>
          <a:xfrm>
            <a:off x="3315708" y="183663"/>
            <a:ext cx="5262979"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污染场地修复目标值研究</a:t>
            </a:r>
            <a:endParaRPr lang="zh-CN" altLang="en-US" sz="3600" dirty="0">
              <a:solidFill>
                <a:schemeClr val="accent2">
                  <a:lumMod val="60000"/>
                  <a:lumOff val="40000"/>
                </a:schemeClr>
              </a:solidFill>
              <a:latin typeface="华文楷体" pitchFamily="2" charset="-122"/>
              <a:ea typeface="华文楷体" pitchFamily="2" charset="-122"/>
            </a:endParaRPr>
          </a:p>
        </p:txBody>
      </p:sp>
      <p:sp>
        <p:nvSpPr>
          <p:cNvPr id="10" name="内容占位符 4"/>
          <p:cNvSpPr txBox="1">
            <a:spLocks/>
          </p:cNvSpPr>
          <p:nvPr/>
        </p:nvSpPr>
        <p:spPr>
          <a:xfrm>
            <a:off x="542256" y="2047165"/>
            <a:ext cx="11390435" cy="382138"/>
          </a:xfrm>
          <a:prstGeom prst="rect">
            <a:avLst/>
          </a:prstGeom>
        </p:spPr>
        <p:txBody>
          <a:bodyPr vert="horz" lIns="91440" tIns="45720" rIns="91440" bIns="45720" rtlCol="0">
            <a:normAutofit/>
          </a:bodyPr>
          <a:lstStyle/>
          <a:p>
            <a:pPr lvl="0">
              <a:lnSpc>
                <a:spcPct val="90000"/>
              </a:lnSpc>
              <a:spcBef>
                <a:spcPts val="1000"/>
              </a:spcBef>
              <a:defRPr/>
            </a:pPr>
            <a:r>
              <a:rPr lang="zh-CN" altLang="en-US" sz="2000" b="1" dirty="0" smtClean="0">
                <a:solidFill>
                  <a:schemeClr val="bg2">
                    <a:lumMod val="50000"/>
                  </a:schemeClr>
                </a:solidFill>
                <a:latin typeface="华文楷体" pitchFamily="2" charset="-122"/>
                <a:ea typeface="华文楷体" pitchFamily="2" charset="-122"/>
              </a:rPr>
              <a:t>（</a:t>
            </a:r>
            <a:r>
              <a:rPr lang="en-US" altLang="zh-CN" sz="2000" b="1" dirty="0" smtClean="0">
                <a:solidFill>
                  <a:schemeClr val="bg2">
                    <a:lumMod val="50000"/>
                  </a:schemeClr>
                </a:solidFill>
                <a:latin typeface="华文楷体" pitchFamily="2" charset="-122"/>
                <a:ea typeface="华文楷体" pitchFamily="2" charset="-122"/>
              </a:rPr>
              <a:t>2</a:t>
            </a:r>
            <a:r>
              <a:rPr lang="zh-CN" altLang="en-US" sz="2000" b="1" dirty="0" smtClean="0">
                <a:solidFill>
                  <a:schemeClr val="bg2">
                    <a:lumMod val="50000"/>
                  </a:schemeClr>
                </a:solidFill>
                <a:latin typeface="华文楷体" pitchFamily="2" charset="-122"/>
                <a:ea typeface="华文楷体" pitchFamily="2" charset="-122"/>
              </a:rPr>
              <a:t>）土壤中重金属只有被溶解吸收才会对人体健康造成危害。</a:t>
            </a:r>
            <a:endParaRPr lang="en-US" altLang="zh-CN" sz="2000" b="1" dirty="0" smtClean="0">
              <a:solidFill>
                <a:schemeClr val="bg2">
                  <a:lumMod val="50000"/>
                </a:schemeClr>
              </a:solidFill>
              <a:latin typeface="华文楷体" pitchFamily="2" charset="-122"/>
              <a:ea typeface="华文楷体" pitchFamily="2" charset="-122"/>
            </a:endParaRPr>
          </a:p>
        </p:txBody>
      </p:sp>
      <p:pic>
        <p:nvPicPr>
          <p:cNvPr id="47107" name="Picture 3"/>
          <p:cNvPicPr>
            <a:picLocks noChangeAspect="1" noChangeArrowheads="1"/>
          </p:cNvPicPr>
          <p:nvPr/>
        </p:nvPicPr>
        <p:blipFill>
          <a:blip r:embed="rId4"/>
          <a:srcRect/>
          <a:stretch>
            <a:fillRect/>
          </a:stretch>
        </p:blipFill>
        <p:spPr bwMode="auto">
          <a:xfrm>
            <a:off x="4080680" y="2606728"/>
            <a:ext cx="5090616" cy="415534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a:blip r:embed="rId4"/>
          <a:stretch>
            <a:fillRect/>
          </a:stretch>
        </p:blipFill>
        <p:spPr>
          <a:xfrm>
            <a:off x="8526124" y="533559"/>
            <a:ext cx="2313656" cy="189073"/>
          </a:xfrm>
          <a:prstGeom prst="rect">
            <a:avLst/>
          </a:prstGeom>
        </p:spPr>
      </p:pic>
      <p:pic>
        <p:nvPicPr>
          <p:cNvPr id="22" name="图片 21"/>
          <p:cNvPicPr>
            <a:picLocks noChangeAspect="1"/>
          </p:cNvPicPr>
          <p:nvPr/>
        </p:nvPicPr>
        <p:blipFill>
          <a:blip r:embed="rId4"/>
          <a:stretch>
            <a:fillRect/>
          </a:stretch>
        </p:blipFill>
        <p:spPr>
          <a:xfrm flipH="1">
            <a:off x="1025255" y="497625"/>
            <a:ext cx="2313656" cy="189073"/>
          </a:xfrm>
          <a:prstGeom prst="rect">
            <a:avLst/>
          </a:prstGeom>
        </p:spPr>
      </p:pic>
      <p:sp>
        <p:nvSpPr>
          <p:cNvPr id="7" name="内容占位符 4"/>
          <p:cNvSpPr txBox="1">
            <a:spLocks/>
          </p:cNvSpPr>
          <p:nvPr/>
        </p:nvSpPr>
        <p:spPr bwMode="auto">
          <a:xfrm>
            <a:off x="925947" y="5579927"/>
            <a:ext cx="10292861" cy="714375"/>
          </a:xfrm>
          <a:prstGeom prst="rect">
            <a:avLst/>
          </a:prstGeom>
          <a:noFill/>
          <a:ln w="9525">
            <a:noFill/>
            <a:miter lim="800000"/>
            <a:headEnd/>
            <a:tailEnd/>
          </a:ln>
        </p:spPr>
        <p:txBody>
          <a:bodyPr/>
          <a:lstStyle/>
          <a:p>
            <a:pPr marL="342900" indent="-342900" eaLnBrk="0" hangingPunct="0">
              <a:lnSpc>
                <a:spcPct val="150000"/>
              </a:lnSpc>
              <a:spcBef>
                <a:spcPct val="20000"/>
              </a:spcBef>
              <a:buClr>
                <a:schemeClr val="hlink"/>
              </a:buClr>
              <a:defRPr/>
            </a:pPr>
            <a:r>
              <a:rPr lang="en-US" altLang="zh-CN" sz="2000" b="1" dirty="0">
                <a:solidFill>
                  <a:schemeClr val="bg2">
                    <a:lumMod val="50000"/>
                  </a:schemeClr>
                </a:solidFill>
                <a:latin typeface="华文楷体" pitchFamily="2" charset="-122"/>
                <a:ea typeface="华文楷体" pitchFamily="2" charset="-122"/>
              </a:rPr>
              <a:t>        </a:t>
            </a:r>
            <a:r>
              <a:rPr lang="en-US" altLang="zh-CN" sz="2000" b="1" dirty="0" smtClean="0">
                <a:solidFill>
                  <a:schemeClr val="bg2">
                    <a:lumMod val="50000"/>
                  </a:schemeClr>
                </a:solidFill>
                <a:latin typeface="华文楷体" pitchFamily="2" charset="-122"/>
                <a:ea typeface="华文楷体" pitchFamily="2" charset="-122"/>
              </a:rPr>
              <a:t>    </a:t>
            </a:r>
            <a:r>
              <a:rPr lang="zh-CN" altLang="en-US" sz="2000" b="1" dirty="0" smtClean="0">
                <a:solidFill>
                  <a:schemeClr val="bg2">
                    <a:lumMod val="50000"/>
                  </a:schemeClr>
                </a:solidFill>
                <a:latin typeface="华文楷体" pitchFamily="2" charset="-122"/>
                <a:ea typeface="华文楷体" pitchFamily="2" charset="-122"/>
              </a:rPr>
              <a:t>经</a:t>
            </a:r>
            <a:r>
              <a:rPr lang="zh-CN" altLang="en-US" sz="2000" b="1" dirty="0">
                <a:solidFill>
                  <a:schemeClr val="bg2">
                    <a:lumMod val="50000"/>
                  </a:schemeClr>
                </a:solidFill>
                <a:latin typeface="华文楷体" pitchFamily="2" charset="-122"/>
                <a:ea typeface="华文楷体" pitchFamily="2" charset="-122"/>
              </a:rPr>
              <a:t>计算胃阶段可给性为</a:t>
            </a:r>
            <a:r>
              <a:rPr lang="en-US" altLang="en-US" sz="2000" b="1" dirty="0">
                <a:solidFill>
                  <a:schemeClr val="bg2">
                    <a:lumMod val="50000"/>
                  </a:schemeClr>
                </a:solidFill>
                <a:latin typeface="华文楷体" pitchFamily="2" charset="-122"/>
                <a:ea typeface="华文楷体" pitchFamily="2" charset="-122"/>
              </a:rPr>
              <a:t>6.8%</a:t>
            </a:r>
            <a:r>
              <a:rPr lang="zh-CN" altLang="en-US" sz="2000" b="1" dirty="0">
                <a:solidFill>
                  <a:schemeClr val="bg2">
                    <a:lumMod val="50000"/>
                  </a:schemeClr>
                </a:solidFill>
                <a:latin typeface="华文楷体" pitchFamily="2" charset="-122"/>
                <a:ea typeface="华文楷体" pitchFamily="2" charset="-122"/>
              </a:rPr>
              <a:t>～</a:t>
            </a:r>
            <a:r>
              <a:rPr lang="en-US" altLang="en-US" sz="2000" b="1" dirty="0">
                <a:solidFill>
                  <a:schemeClr val="bg2">
                    <a:lumMod val="50000"/>
                  </a:schemeClr>
                </a:solidFill>
                <a:latin typeface="华文楷体" pitchFamily="2" charset="-122"/>
                <a:ea typeface="华文楷体" pitchFamily="2" charset="-122"/>
              </a:rPr>
              <a:t>55.5%</a:t>
            </a:r>
            <a:r>
              <a:rPr lang="zh-CN" altLang="en-US" sz="2000" b="1" dirty="0">
                <a:solidFill>
                  <a:schemeClr val="bg2">
                    <a:lumMod val="50000"/>
                  </a:schemeClr>
                </a:solidFill>
                <a:latin typeface="华文楷体" pitchFamily="2" charset="-122"/>
                <a:ea typeface="华文楷体" pitchFamily="2" charset="-122"/>
              </a:rPr>
              <a:t>；采用同样方式可获得肠阶段、肺阶段可给性数据，范围分别为</a:t>
            </a:r>
            <a:r>
              <a:rPr lang="en-US" altLang="en-US" sz="2000" b="1" dirty="0">
                <a:solidFill>
                  <a:schemeClr val="bg2">
                    <a:lumMod val="50000"/>
                  </a:schemeClr>
                </a:solidFill>
                <a:latin typeface="华文楷体" pitchFamily="2" charset="-122"/>
                <a:ea typeface="华文楷体" pitchFamily="2" charset="-122"/>
              </a:rPr>
              <a:t>6.6%</a:t>
            </a:r>
            <a:r>
              <a:rPr lang="zh-CN" altLang="en-US" sz="2000" b="1" dirty="0">
                <a:solidFill>
                  <a:schemeClr val="bg2">
                    <a:lumMod val="50000"/>
                  </a:schemeClr>
                </a:solidFill>
                <a:latin typeface="华文楷体" pitchFamily="2" charset="-122"/>
                <a:ea typeface="华文楷体" pitchFamily="2" charset="-122"/>
              </a:rPr>
              <a:t>～</a:t>
            </a:r>
            <a:r>
              <a:rPr lang="en-US" altLang="en-US" sz="2000" b="1" dirty="0">
                <a:solidFill>
                  <a:schemeClr val="bg2">
                    <a:lumMod val="50000"/>
                  </a:schemeClr>
                </a:solidFill>
                <a:latin typeface="华文楷体" pitchFamily="2" charset="-122"/>
                <a:ea typeface="华文楷体" pitchFamily="2" charset="-122"/>
              </a:rPr>
              <a:t>37.0%</a:t>
            </a:r>
            <a:r>
              <a:rPr lang="zh-CN" altLang="en-US" sz="2000" b="1" dirty="0">
                <a:solidFill>
                  <a:schemeClr val="bg2">
                    <a:lumMod val="50000"/>
                  </a:schemeClr>
                </a:solidFill>
                <a:latin typeface="华文楷体" pitchFamily="2" charset="-122"/>
                <a:ea typeface="华文楷体" pitchFamily="2" charset="-122"/>
              </a:rPr>
              <a:t>、</a:t>
            </a:r>
            <a:r>
              <a:rPr lang="en-US" altLang="en-US" sz="2000" b="1" dirty="0">
                <a:solidFill>
                  <a:schemeClr val="bg2">
                    <a:lumMod val="50000"/>
                  </a:schemeClr>
                </a:solidFill>
                <a:latin typeface="华文楷体" pitchFamily="2" charset="-122"/>
                <a:ea typeface="华文楷体" pitchFamily="2" charset="-122"/>
              </a:rPr>
              <a:t>0.2%</a:t>
            </a:r>
            <a:r>
              <a:rPr lang="zh-CN" altLang="en-US" sz="2000" b="1" dirty="0">
                <a:solidFill>
                  <a:schemeClr val="bg2">
                    <a:lumMod val="50000"/>
                  </a:schemeClr>
                </a:solidFill>
                <a:latin typeface="华文楷体" pitchFamily="2" charset="-122"/>
                <a:ea typeface="华文楷体" pitchFamily="2" charset="-122"/>
              </a:rPr>
              <a:t>～</a:t>
            </a:r>
            <a:r>
              <a:rPr lang="en-US" altLang="en-US" sz="2000" b="1" dirty="0">
                <a:solidFill>
                  <a:schemeClr val="bg2">
                    <a:lumMod val="50000"/>
                  </a:schemeClr>
                </a:solidFill>
                <a:latin typeface="华文楷体" pitchFamily="2" charset="-122"/>
                <a:ea typeface="华文楷体" pitchFamily="2" charset="-122"/>
              </a:rPr>
              <a:t>4.6%</a:t>
            </a:r>
            <a:r>
              <a:rPr lang="zh-CN" altLang="en-US" sz="2000" b="1" dirty="0">
                <a:solidFill>
                  <a:schemeClr val="bg2">
                    <a:lumMod val="50000"/>
                  </a:schemeClr>
                </a:solidFill>
                <a:latin typeface="华文楷体" pitchFamily="2" charset="-122"/>
                <a:ea typeface="华文楷体" pitchFamily="2" charset="-122"/>
              </a:rPr>
              <a:t>。</a:t>
            </a:r>
          </a:p>
        </p:txBody>
      </p:sp>
      <p:graphicFrame>
        <p:nvGraphicFramePr>
          <p:cNvPr id="5" name="Object 4"/>
          <p:cNvGraphicFramePr>
            <a:graphicFrameLocks noChangeAspect="1"/>
          </p:cNvGraphicFramePr>
          <p:nvPr/>
        </p:nvGraphicFramePr>
        <p:xfrm>
          <a:off x="2881808" y="1370374"/>
          <a:ext cx="7143750" cy="4048125"/>
        </p:xfrm>
        <a:graphic>
          <a:graphicData uri="http://schemas.openxmlformats.org/presentationml/2006/ole">
            <p:oleObj spid="_x0000_s48130" name="Worksheet" r:id="rId5" imgW="4572009" imgH="2590765" progId="Excel.Sheet.8">
              <p:embed/>
            </p:oleObj>
          </a:graphicData>
        </a:graphic>
      </p:graphicFrame>
      <p:grpSp>
        <p:nvGrpSpPr>
          <p:cNvPr id="16" name="组合 15"/>
          <p:cNvGrpSpPr/>
          <p:nvPr/>
        </p:nvGrpSpPr>
        <p:grpSpPr>
          <a:xfrm>
            <a:off x="1233548" y="1656124"/>
            <a:ext cx="5005822" cy="3892171"/>
            <a:chOff x="1233548" y="1656124"/>
            <a:chExt cx="5005822" cy="3892171"/>
          </a:xfrm>
        </p:grpSpPr>
        <p:sp>
          <p:nvSpPr>
            <p:cNvPr id="8" name="爆炸形 1 7"/>
            <p:cNvSpPr/>
            <p:nvPr/>
          </p:nvSpPr>
          <p:spPr>
            <a:xfrm>
              <a:off x="5810745" y="1656124"/>
              <a:ext cx="428625" cy="428625"/>
            </a:xfrm>
            <a:prstGeom prst="irregularSeal1">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爆炸形 1 9"/>
            <p:cNvSpPr/>
            <p:nvPr/>
          </p:nvSpPr>
          <p:spPr>
            <a:xfrm>
              <a:off x="4596308" y="2656249"/>
              <a:ext cx="428625" cy="428625"/>
            </a:xfrm>
            <a:prstGeom prst="irregularSeal1">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箭头连接符 10"/>
            <p:cNvCxnSpPr/>
            <p:nvPr/>
          </p:nvCxnSpPr>
          <p:spPr>
            <a:xfrm rot="10800000" flipV="1">
              <a:off x="3167558" y="2013312"/>
              <a:ext cx="2643187" cy="257175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a:off x="3108027" y="3001530"/>
              <a:ext cx="1619250" cy="1500187"/>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4" name="内容占位符 4"/>
            <p:cNvSpPr txBox="1">
              <a:spLocks/>
            </p:cNvSpPr>
            <p:nvPr/>
          </p:nvSpPr>
          <p:spPr bwMode="auto">
            <a:xfrm>
              <a:off x="1233548" y="4262420"/>
              <a:ext cx="2013796" cy="1285875"/>
            </a:xfrm>
            <a:prstGeom prst="rect">
              <a:avLst/>
            </a:prstGeom>
            <a:noFill/>
            <a:ln w="9525">
              <a:noFill/>
              <a:miter lim="800000"/>
              <a:headEnd/>
              <a:tailEnd/>
            </a:ln>
          </p:spPr>
          <p:txBody>
            <a:bodyPr/>
            <a:lstStyle/>
            <a:p>
              <a:pPr marL="342900" indent="-342900" eaLnBrk="0" hangingPunct="0">
                <a:spcBef>
                  <a:spcPct val="20000"/>
                </a:spcBef>
                <a:buClr>
                  <a:schemeClr val="hlink"/>
                </a:buClr>
                <a:defRPr/>
              </a:pPr>
              <a:r>
                <a:rPr lang="en-US" altLang="zh-CN" sz="2000" kern="0" dirty="0">
                  <a:solidFill>
                    <a:srgbClr val="FF3300"/>
                  </a:solidFill>
                  <a:latin typeface="+mn-lt"/>
                  <a:ea typeface="+mn-ea"/>
                </a:rPr>
                <a:t>     </a:t>
              </a:r>
              <a:r>
                <a:rPr lang="zh-CN" sz="2000" b="1" kern="0" dirty="0">
                  <a:solidFill>
                    <a:srgbClr val="FF3300"/>
                  </a:solidFill>
                  <a:latin typeface="华文楷体" pitchFamily="2" charset="-122"/>
                  <a:ea typeface="华文楷体" pitchFamily="2" charset="-122"/>
                </a:rPr>
                <a:t>不同土壤样品重金属存在形态不尽相同</a:t>
              </a:r>
              <a:endParaRPr lang="zh-CN" altLang="en-US" sz="2000" b="1" kern="0" dirty="0">
                <a:solidFill>
                  <a:srgbClr val="FF3300"/>
                </a:solidFill>
                <a:latin typeface="华文楷体" pitchFamily="2" charset="-122"/>
                <a:ea typeface="华文楷体" pitchFamily="2" charset="-122"/>
              </a:endParaRPr>
            </a:p>
          </p:txBody>
        </p:sp>
      </p:grpSp>
      <p:sp>
        <p:nvSpPr>
          <p:cNvPr id="15" name="文本框 19"/>
          <p:cNvSpPr txBox="1"/>
          <p:nvPr/>
        </p:nvSpPr>
        <p:spPr>
          <a:xfrm>
            <a:off x="3315708" y="183663"/>
            <a:ext cx="5262979"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污染场地修复目标值研究</a:t>
            </a:r>
            <a:endParaRPr lang="zh-CN" altLang="en-US" sz="3600" dirty="0">
              <a:solidFill>
                <a:schemeClr val="accent2">
                  <a:lumMod val="60000"/>
                  <a:lumOff val="40000"/>
                </a:schemeClr>
              </a:solidFill>
              <a:latin typeface="华文楷体" pitchFamily="2" charset="-122"/>
              <a:ea typeface="华文楷体" pitchFamily="2" charset="-122"/>
            </a:endParaRPr>
          </a:p>
        </p:txBody>
      </p:sp>
    </p:spTree>
    <p:custDataLst>
      <p:tags r:id="rId2"/>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5" name="内容占位符 4"/>
          <p:cNvSpPr txBox="1">
            <a:spLocks/>
          </p:cNvSpPr>
          <p:nvPr/>
        </p:nvSpPr>
        <p:spPr>
          <a:xfrm>
            <a:off x="428625" y="1317374"/>
            <a:ext cx="10731744" cy="1027238"/>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50000"/>
              </a:lnSpc>
              <a:spcBef>
                <a:spcPts val="1000"/>
              </a:spcBef>
              <a:spcAft>
                <a:spcPts val="0"/>
              </a:spcAft>
              <a:buClrTx/>
              <a:buSzTx/>
              <a:buFont typeface="Wingdings" pitchFamily="2" charset="2"/>
              <a:buNone/>
              <a:tabLst/>
              <a:defRPr/>
            </a:pPr>
            <a:r>
              <a:rPr kumimoji="0" lang="en-US" altLang="zh-CN" sz="2400" b="1" i="0" u="none" strike="noStrike" kern="1200" cap="none" spc="0" normalizeH="0" baseline="0" noProof="0" dirty="0" smtClean="0">
                <a:ln>
                  <a:noFill/>
                </a:ln>
                <a:solidFill>
                  <a:schemeClr val="bg2">
                    <a:lumMod val="50000"/>
                  </a:schemeClr>
                </a:solidFill>
                <a:effectLst/>
                <a:uLnTx/>
                <a:uFillTx/>
                <a:latin typeface="+mn-lt"/>
                <a:ea typeface="+mn-ea"/>
                <a:cs typeface="+mn-cs"/>
              </a:rPr>
              <a:t>         </a:t>
            </a:r>
            <a:r>
              <a:rPr lang="zh-CN" altLang="en-US" sz="2400" b="1" dirty="0" smtClean="0">
                <a:solidFill>
                  <a:schemeClr val="bg2">
                    <a:lumMod val="50000"/>
                  </a:schemeClr>
                </a:solidFill>
                <a:latin typeface="华文楷体" pitchFamily="2" charset="-122"/>
                <a:ea typeface="华文楷体" pitchFamily="2" charset="-122"/>
              </a:rPr>
              <a:t>分别以经口摄入暴露途径、呼吸颗粒物暴露途径可给性测试结果的</a:t>
            </a:r>
            <a:r>
              <a:rPr lang="en-US" altLang="zh-CN" sz="2400" b="1" dirty="0" smtClean="0">
                <a:solidFill>
                  <a:schemeClr val="bg2">
                    <a:lumMod val="50000"/>
                  </a:schemeClr>
                </a:solidFill>
                <a:latin typeface="华文楷体" pitchFamily="2" charset="-122"/>
                <a:ea typeface="华文楷体" pitchFamily="2" charset="-122"/>
              </a:rPr>
              <a:t>95%</a:t>
            </a:r>
            <a:r>
              <a:rPr lang="zh-CN" altLang="en-US" sz="2400" b="1" dirty="0" smtClean="0">
                <a:solidFill>
                  <a:schemeClr val="bg2">
                    <a:lumMod val="50000"/>
                  </a:schemeClr>
                </a:solidFill>
                <a:latin typeface="华文楷体" pitchFamily="2" charset="-122"/>
                <a:ea typeface="华文楷体" pitchFamily="2" charset="-122"/>
              </a:rPr>
              <a:t>置信上限和最大值对风险控制目标进行修正。</a:t>
            </a:r>
          </a:p>
        </p:txBody>
      </p:sp>
      <p:graphicFrame>
        <p:nvGraphicFramePr>
          <p:cNvPr id="6" name="表格 5"/>
          <p:cNvGraphicFramePr>
            <a:graphicFrameLocks noGrp="1"/>
          </p:cNvGraphicFramePr>
          <p:nvPr/>
        </p:nvGraphicFramePr>
        <p:xfrm>
          <a:off x="1285875" y="2602527"/>
          <a:ext cx="8584957" cy="3372503"/>
        </p:xfrm>
        <a:graphic>
          <a:graphicData uri="http://schemas.openxmlformats.org/drawingml/2006/table">
            <a:tbl>
              <a:tblPr/>
              <a:tblGrid>
                <a:gridCol w="2052924"/>
                <a:gridCol w="5038994"/>
                <a:gridCol w="1493039"/>
              </a:tblGrid>
              <a:tr h="427276">
                <a:tc gridSpan="2">
                  <a:txBody>
                    <a:bodyPr/>
                    <a:lstStyle/>
                    <a:p>
                      <a:pPr algn="ctr">
                        <a:spcAft>
                          <a:spcPts val="0"/>
                        </a:spcAft>
                      </a:pPr>
                      <a:r>
                        <a:rPr lang="x-none" sz="1800" kern="100" dirty="0">
                          <a:solidFill>
                            <a:srgbClr val="000000"/>
                          </a:solidFill>
                          <a:latin typeface="宋体"/>
                          <a:ea typeface="宋体"/>
                          <a:cs typeface="Times New Roman"/>
                        </a:rPr>
                        <a:t>风险控制目标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镍</a:t>
                      </a:r>
                      <a:r>
                        <a:rPr lang="x-none" sz="1800" kern="100" dirty="0">
                          <a:solidFill>
                            <a:srgbClr val="000000"/>
                          </a:solidFill>
                          <a:latin typeface="Times New Roman"/>
                          <a:ea typeface="宋体"/>
                          <a:cs typeface="Times New Roman"/>
                        </a:rPr>
                        <a:t>(mg/kg)</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34713">
                <a:tc rowSpan="3">
                  <a:txBody>
                    <a:bodyPr/>
                    <a:lstStyle/>
                    <a:p>
                      <a:pPr algn="ctr">
                        <a:spcAft>
                          <a:spcPts val="0"/>
                        </a:spcAft>
                      </a:pPr>
                      <a:endParaRPr lang="en-US" sz="1800" kern="100" dirty="0" smtClean="0">
                        <a:solidFill>
                          <a:srgbClr val="000000"/>
                        </a:solidFill>
                        <a:latin typeface="宋体"/>
                        <a:ea typeface="宋体"/>
                        <a:cs typeface="Times New Roman"/>
                      </a:endParaRPr>
                    </a:p>
                    <a:p>
                      <a:pPr algn="ctr">
                        <a:spcAft>
                          <a:spcPts val="0"/>
                        </a:spcAft>
                      </a:pPr>
                      <a:r>
                        <a:rPr lang="x-none" sz="1800" kern="100" dirty="0" smtClean="0">
                          <a:solidFill>
                            <a:srgbClr val="000000"/>
                          </a:solidFill>
                          <a:latin typeface="宋体"/>
                          <a:ea typeface="宋体"/>
                          <a:cs typeface="Times New Roman"/>
                        </a:rPr>
                        <a:t>以最大值校正</a:t>
                      </a:r>
                      <a:endParaRPr lang="zh-CN" sz="1800" kern="100" dirty="0">
                        <a:solidFill>
                          <a:srgbClr val="000000"/>
                        </a:solidFill>
                        <a:latin typeface="Times New Roman"/>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宋体"/>
                          <a:ea typeface="宋体"/>
                          <a:cs typeface="Times New Roman"/>
                        </a:rPr>
                        <a:t>可接受致癌风险的控制目标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x-none" sz="1800" kern="100" dirty="0">
                          <a:solidFill>
                            <a:srgbClr val="000000"/>
                          </a:solidFill>
                          <a:latin typeface="Times New Roman"/>
                          <a:ea typeface="宋体"/>
                          <a:cs typeface="Times New Roman"/>
                        </a:rPr>
                        <a:t>2180</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34713">
                <a:tc v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可接受危害商的控制目标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x-none" sz="1800" kern="100" dirty="0">
                          <a:solidFill>
                            <a:srgbClr val="000000"/>
                          </a:solidFill>
                          <a:latin typeface="Times New Roman"/>
                          <a:ea typeface="宋体"/>
                          <a:cs typeface="Times New Roman"/>
                        </a:rPr>
                        <a:t>491</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34713">
                <a:tc v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最终风险控制目标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Times New Roman"/>
                          <a:ea typeface="宋体"/>
                          <a:cs typeface="Times New Roman"/>
                        </a:rPr>
                        <a:t>491</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713">
                <a:tc rowSpan="3">
                  <a:txBody>
                    <a:bodyPr/>
                    <a:lstStyle/>
                    <a:p>
                      <a:pPr algn="ctr">
                        <a:spcAft>
                          <a:spcPts val="0"/>
                        </a:spcAft>
                      </a:pPr>
                      <a:endParaRPr lang="en-US" sz="1800" kern="100" dirty="0" smtClean="0">
                        <a:solidFill>
                          <a:srgbClr val="000000"/>
                        </a:solidFill>
                        <a:latin typeface="宋体"/>
                        <a:ea typeface="宋体"/>
                        <a:cs typeface="Times New Roman"/>
                      </a:endParaRPr>
                    </a:p>
                    <a:p>
                      <a:pPr algn="ctr">
                        <a:spcAft>
                          <a:spcPts val="0"/>
                        </a:spcAft>
                      </a:pPr>
                      <a:r>
                        <a:rPr lang="x-none" sz="1800" kern="100" dirty="0" smtClean="0">
                          <a:solidFill>
                            <a:srgbClr val="000000"/>
                          </a:solidFill>
                          <a:latin typeface="宋体"/>
                          <a:ea typeface="宋体"/>
                          <a:cs typeface="Times New Roman"/>
                        </a:rPr>
                        <a:t>以</a:t>
                      </a:r>
                      <a:r>
                        <a:rPr lang="x-none" sz="1800" kern="100" dirty="0">
                          <a:solidFill>
                            <a:srgbClr val="000000"/>
                          </a:solidFill>
                          <a:latin typeface="Times New Roman"/>
                          <a:ea typeface="宋体"/>
                          <a:cs typeface="Times New Roman"/>
                        </a:rPr>
                        <a:t>95%</a:t>
                      </a:r>
                      <a:r>
                        <a:rPr lang="x-none" sz="1800" kern="100" dirty="0">
                          <a:solidFill>
                            <a:srgbClr val="000000"/>
                          </a:solidFill>
                          <a:latin typeface="宋体"/>
                          <a:ea typeface="宋体"/>
                          <a:cs typeface="Times New Roman"/>
                        </a:rPr>
                        <a:t>置信上限校正</a:t>
                      </a:r>
                      <a:endParaRPr lang="zh-CN" sz="1800" kern="100" dirty="0">
                        <a:solidFill>
                          <a:srgbClr val="000000"/>
                        </a:solidFill>
                        <a:latin typeface="Times New Roman"/>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宋体"/>
                          <a:ea typeface="宋体"/>
                          <a:cs typeface="Times New Roman"/>
                        </a:rPr>
                        <a:t>可接受致癌风险的控制目标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x-none" sz="1800" kern="100" dirty="0">
                          <a:solidFill>
                            <a:srgbClr val="000000"/>
                          </a:solidFill>
                          <a:latin typeface="Times New Roman"/>
                          <a:ea typeface="宋体"/>
                          <a:cs typeface="Times New Roman"/>
                        </a:rPr>
                        <a:t>3796</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34713">
                <a:tc v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可接受危害商的控制目标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Times New Roman"/>
                          <a:ea typeface="宋体"/>
                          <a:cs typeface="Times New Roman"/>
                        </a:rPr>
                        <a:t>898</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713">
                <a:tc v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最终风险控制目标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x-none" sz="1800" kern="100" dirty="0">
                          <a:solidFill>
                            <a:srgbClr val="000000"/>
                          </a:solidFill>
                          <a:latin typeface="Times New Roman"/>
                          <a:ea typeface="宋体"/>
                          <a:cs typeface="Times New Roman"/>
                        </a:rPr>
                        <a:t>898</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34713">
                <a:tc rowSpan="3">
                  <a:txBody>
                    <a:bodyPr/>
                    <a:lstStyle/>
                    <a:p>
                      <a:pPr algn="ctr">
                        <a:spcAft>
                          <a:spcPts val="0"/>
                        </a:spcAft>
                      </a:pPr>
                      <a:endParaRPr lang="en-US" sz="1800" kern="100" dirty="0" smtClean="0">
                        <a:solidFill>
                          <a:srgbClr val="000000"/>
                        </a:solidFill>
                        <a:latin typeface="宋体"/>
                        <a:ea typeface="宋体"/>
                        <a:cs typeface="Times New Roman"/>
                      </a:endParaRPr>
                    </a:p>
                    <a:p>
                      <a:pPr algn="ctr">
                        <a:spcAft>
                          <a:spcPts val="0"/>
                        </a:spcAft>
                      </a:pPr>
                      <a:r>
                        <a:rPr lang="x-none" sz="1800" kern="100" dirty="0" smtClean="0">
                          <a:solidFill>
                            <a:srgbClr val="000000"/>
                          </a:solidFill>
                          <a:latin typeface="宋体"/>
                          <a:ea typeface="宋体"/>
                          <a:cs typeface="Times New Roman"/>
                        </a:rPr>
                        <a:t>校正前</a:t>
                      </a:r>
                      <a:endParaRPr lang="zh-CN" sz="1800" kern="100" dirty="0">
                        <a:solidFill>
                          <a:srgbClr val="000000"/>
                        </a:solidFill>
                        <a:latin typeface="Times New Roman"/>
                        <a:ea typeface="宋体"/>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a:solidFill>
                            <a:srgbClr val="000000"/>
                          </a:solidFill>
                          <a:latin typeface="宋体"/>
                          <a:ea typeface="宋体"/>
                          <a:cs typeface="Times New Roman"/>
                        </a:rPr>
                        <a:t>可接受致癌风险的控制目标</a:t>
                      </a:r>
                      <a:endParaRPr lang="zh-CN" sz="1800" kern="10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Times New Roman"/>
                          <a:ea typeface="宋体"/>
                          <a:cs typeface="Times New Roman"/>
                        </a:rPr>
                        <a:t>103</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118">
                <a:tc vMerge="1">
                  <a:txBody>
                    <a:bodyPr/>
                    <a:lstStyle/>
                    <a:p>
                      <a:endParaRPr lang="zh-CN" altLang="en-US"/>
                    </a:p>
                  </a:txBody>
                  <a:tcPr/>
                </a:tc>
                <a:tc>
                  <a:txBody>
                    <a:bodyPr/>
                    <a:lstStyle/>
                    <a:p>
                      <a:pPr algn="ctr">
                        <a:spcAft>
                          <a:spcPts val="0"/>
                        </a:spcAft>
                      </a:pPr>
                      <a:r>
                        <a:rPr lang="x-none" sz="1800" kern="100" dirty="0">
                          <a:solidFill>
                            <a:srgbClr val="000000"/>
                          </a:solidFill>
                          <a:latin typeface="宋体"/>
                          <a:ea typeface="宋体"/>
                          <a:cs typeface="Times New Roman"/>
                        </a:rPr>
                        <a:t>可接受危害商的控制目标</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x-none" sz="1800" kern="100" dirty="0">
                          <a:solidFill>
                            <a:srgbClr val="000000"/>
                          </a:solidFill>
                          <a:latin typeface="Times New Roman"/>
                          <a:ea typeface="宋体"/>
                          <a:cs typeface="Times New Roman"/>
                        </a:rPr>
                        <a:t>94</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01118">
                <a:tc vMerge="1">
                  <a:txBody>
                    <a:bodyPr/>
                    <a:lstStyle/>
                    <a:p>
                      <a:endParaRPr lang="zh-CN" altLang="en-US"/>
                    </a:p>
                  </a:txBody>
                  <a:tcPr/>
                </a:tc>
                <a:tc>
                  <a:txBody>
                    <a:bodyPr/>
                    <a:lstStyle/>
                    <a:p>
                      <a:pPr algn="ctr">
                        <a:spcAft>
                          <a:spcPts val="0"/>
                        </a:spcAft>
                      </a:pPr>
                      <a:r>
                        <a:rPr lang="x-none" sz="1800" kern="100">
                          <a:solidFill>
                            <a:srgbClr val="000000"/>
                          </a:solidFill>
                          <a:latin typeface="宋体"/>
                          <a:ea typeface="宋体"/>
                          <a:cs typeface="Times New Roman"/>
                        </a:rPr>
                        <a:t>最终风险控制目标</a:t>
                      </a:r>
                      <a:endParaRPr lang="zh-CN" sz="1800" kern="10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x-none" sz="1800" kern="100" dirty="0">
                          <a:solidFill>
                            <a:srgbClr val="000000"/>
                          </a:solidFill>
                          <a:latin typeface="Times New Roman"/>
                          <a:ea typeface="宋体"/>
                          <a:cs typeface="Times New Roman"/>
                        </a:rPr>
                        <a:t>94</a:t>
                      </a:r>
                      <a:endParaRPr lang="zh-CN" sz="18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8789158" y="3035171"/>
            <a:ext cx="627798" cy="998703"/>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8" name="图片 7"/>
          <p:cNvPicPr>
            <a:picLocks noChangeAspect="1"/>
          </p:cNvPicPr>
          <p:nvPr/>
        </p:nvPicPr>
        <p:blipFill>
          <a:blip r:embed="rId2"/>
          <a:stretch>
            <a:fillRect/>
          </a:stretch>
        </p:blipFill>
        <p:spPr>
          <a:xfrm>
            <a:off x="8526124" y="533559"/>
            <a:ext cx="2313656" cy="189073"/>
          </a:xfrm>
          <a:prstGeom prst="rect">
            <a:avLst/>
          </a:prstGeom>
        </p:spPr>
      </p:pic>
      <p:pic>
        <p:nvPicPr>
          <p:cNvPr id="9" name="图片 8"/>
          <p:cNvPicPr>
            <a:picLocks noChangeAspect="1"/>
          </p:cNvPicPr>
          <p:nvPr/>
        </p:nvPicPr>
        <p:blipFill>
          <a:blip r:embed="rId2"/>
          <a:stretch>
            <a:fillRect/>
          </a:stretch>
        </p:blipFill>
        <p:spPr>
          <a:xfrm flipH="1">
            <a:off x="1025255" y="497625"/>
            <a:ext cx="2313656" cy="189073"/>
          </a:xfrm>
          <a:prstGeom prst="rect">
            <a:avLst/>
          </a:prstGeom>
        </p:spPr>
      </p:pic>
      <p:sp>
        <p:nvSpPr>
          <p:cNvPr id="10" name="文本框 19"/>
          <p:cNvSpPr txBox="1"/>
          <p:nvPr/>
        </p:nvSpPr>
        <p:spPr>
          <a:xfrm>
            <a:off x="3315708" y="183663"/>
            <a:ext cx="5262979"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污染场地修复目标值研究</a:t>
            </a:r>
            <a:endParaRPr lang="zh-CN" altLang="en-US" sz="3600" dirty="0">
              <a:solidFill>
                <a:schemeClr val="accent2">
                  <a:lumMod val="60000"/>
                  <a:lumOff val="4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10" name="文本框 9"/>
          <p:cNvSpPr txBox="1"/>
          <p:nvPr/>
        </p:nvSpPr>
        <p:spPr>
          <a:xfrm>
            <a:off x="5272018" y="383462"/>
            <a:ext cx="1827744" cy="769441"/>
          </a:xfrm>
          <a:prstGeom prst="rect">
            <a:avLst/>
          </a:prstGeom>
          <a:noFill/>
        </p:spPr>
        <p:txBody>
          <a:bodyPr wrap="none" rtlCol="0">
            <a:spAutoFit/>
          </a:bodyPr>
          <a:lstStyle/>
          <a:p>
            <a:r>
              <a:rPr lang="zh-CN" altLang="en-US" sz="4400" dirty="0" smtClean="0">
                <a:solidFill>
                  <a:schemeClr val="accent2">
                    <a:lumMod val="60000"/>
                    <a:lumOff val="40000"/>
                  </a:schemeClr>
                </a:solidFill>
                <a:latin typeface="方正粗倩简体" panose="03000509000000000000" pitchFamily="65" charset="-122"/>
                <a:ea typeface="方正粗倩简体" panose="03000509000000000000" pitchFamily="65" charset="-122"/>
              </a:rPr>
              <a:t>目   录</a:t>
            </a:r>
            <a:endParaRPr lang="zh-CN" altLang="en-US" sz="4400" dirty="0">
              <a:solidFill>
                <a:schemeClr val="accent2">
                  <a:lumMod val="60000"/>
                  <a:lumOff val="40000"/>
                </a:schemeClr>
              </a:solidFill>
              <a:latin typeface="方正粗倩简体" panose="03000509000000000000" pitchFamily="65" charset="-122"/>
              <a:ea typeface="方正粗倩简体" panose="03000509000000000000" pitchFamily="65" charset="-122"/>
            </a:endParaRPr>
          </a:p>
        </p:txBody>
      </p:sp>
      <p:pic>
        <p:nvPicPr>
          <p:cNvPr id="14" name="图片 13"/>
          <p:cNvPicPr>
            <a:picLocks noChangeAspect="1"/>
          </p:cNvPicPr>
          <p:nvPr/>
        </p:nvPicPr>
        <p:blipFill>
          <a:blip r:embed="rId3"/>
          <a:stretch>
            <a:fillRect/>
          </a:stretch>
        </p:blipFill>
        <p:spPr>
          <a:xfrm>
            <a:off x="3748088" y="1222784"/>
            <a:ext cx="4570804" cy="373528"/>
          </a:xfrm>
          <a:prstGeom prst="rect">
            <a:avLst/>
          </a:prstGeom>
        </p:spPr>
      </p:pic>
      <p:cxnSp>
        <p:nvCxnSpPr>
          <p:cNvPr id="3" name="直接连接符 2"/>
          <p:cNvCxnSpPr/>
          <p:nvPr/>
        </p:nvCxnSpPr>
        <p:spPr>
          <a:xfrm flipV="1">
            <a:off x="0" y="3708400"/>
            <a:ext cx="12192000" cy="25400"/>
          </a:xfrm>
          <a:prstGeom prst="line">
            <a:avLst/>
          </a:prstGeom>
          <a:ln w="19050">
            <a:solidFill>
              <a:srgbClr val="009999"/>
            </a:solidFill>
            <a:prstDash val="dash"/>
          </a:ln>
        </p:spPr>
        <p:style>
          <a:lnRef idx="1">
            <a:schemeClr val="accent5"/>
          </a:lnRef>
          <a:fillRef idx="0">
            <a:schemeClr val="accent5"/>
          </a:fillRef>
          <a:effectRef idx="0">
            <a:schemeClr val="accent5"/>
          </a:effectRef>
          <a:fontRef idx="minor">
            <a:schemeClr val="tx1"/>
          </a:fontRef>
        </p:style>
      </p:cxnSp>
      <p:grpSp>
        <p:nvGrpSpPr>
          <p:cNvPr id="28" name="组合 27"/>
          <p:cNvGrpSpPr/>
          <p:nvPr/>
        </p:nvGrpSpPr>
        <p:grpSpPr>
          <a:xfrm>
            <a:off x="232228" y="2204706"/>
            <a:ext cx="11959772" cy="2920667"/>
            <a:chOff x="232228" y="2204706"/>
            <a:chExt cx="11959772" cy="2920667"/>
          </a:xfrm>
        </p:grpSpPr>
        <p:sp>
          <p:nvSpPr>
            <p:cNvPr id="30" name="矩形 4"/>
            <p:cNvSpPr>
              <a:spLocks noChangeArrowheads="1"/>
            </p:cNvSpPr>
            <p:nvPr/>
          </p:nvSpPr>
          <p:spPr bwMode="auto">
            <a:xfrm>
              <a:off x="478815" y="3815740"/>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1</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31" name="矩形 4"/>
            <p:cNvSpPr>
              <a:spLocks noChangeArrowheads="1"/>
            </p:cNvSpPr>
            <p:nvPr/>
          </p:nvSpPr>
          <p:spPr bwMode="auto">
            <a:xfrm>
              <a:off x="2300423" y="2758176"/>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2</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32" name="矩形 4"/>
            <p:cNvSpPr>
              <a:spLocks noChangeArrowheads="1"/>
            </p:cNvSpPr>
            <p:nvPr/>
          </p:nvSpPr>
          <p:spPr bwMode="auto">
            <a:xfrm>
              <a:off x="4604359" y="3792069"/>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3</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34" name="矩形 4"/>
            <p:cNvSpPr>
              <a:spLocks noChangeArrowheads="1"/>
            </p:cNvSpPr>
            <p:nvPr/>
          </p:nvSpPr>
          <p:spPr bwMode="auto">
            <a:xfrm>
              <a:off x="6755603" y="2734270"/>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4</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4" name="椭圆 3"/>
            <p:cNvSpPr/>
            <p:nvPr/>
          </p:nvSpPr>
          <p:spPr>
            <a:xfrm>
              <a:off x="649034" y="3576917"/>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3" name="矩形 4"/>
            <p:cNvSpPr>
              <a:spLocks noChangeArrowheads="1"/>
            </p:cNvSpPr>
            <p:nvPr/>
          </p:nvSpPr>
          <p:spPr bwMode="auto">
            <a:xfrm>
              <a:off x="232228" y="2953091"/>
              <a:ext cx="27647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3600" b="1" dirty="0" smtClean="0">
                  <a:solidFill>
                    <a:srgbClr val="009999"/>
                  </a:solidFill>
                  <a:latin typeface="华文楷体" pitchFamily="2" charset="-122"/>
                  <a:ea typeface="华文楷体" pitchFamily="2" charset="-122"/>
                  <a:cs typeface="Verdana" panose="020B0604030504040204" pitchFamily="34" charset="0"/>
                </a:rPr>
                <a:t>前言</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sp>
          <p:nvSpPr>
            <p:cNvPr id="24" name="椭圆 23"/>
            <p:cNvSpPr/>
            <p:nvPr/>
          </p:nvSpPr>
          <p:spPr>
            <a:xfrm>
              <a:off x="2405221" y="3603811"/>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5" name="椭圆 24"/>
            <p:cNvSpPr/>
            <p:nvPr/>
          </p:nvSpPr>
          <p:spPr>
            <a:xfrm>
              <a:off x="4796408" y="3576917"/>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6" name="椭圆 25"/>
            <p:cNvSpPr/>
            <p:nvPr/>
          </p:nvSpPr>
          <p:spPr>
            <a:xfrm>
              <a:off x="7009795" y="3576916"/>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4000"/>
            </a:p>
          </p:txBody>
        </p:sp>
        <p:sp>
          <p:nvSpPr>
            <p:cNvPr id="27" name="矩形 4"/>
            <p:cNvSpPr>
              <a:spLocks noChangeArrowheads="1"/>
            </p:cNvSpPr>
            <p:nvPr/>
          </p:nvSpPr>
          <p:spPr bwMode="auto">
            <a:xfrm>
              <a:off x="1132773" y="3925044"/>
              <a:ext cx="2702627"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场地环境</a:t>
              </a:r>
              <a:endParaRPr lang="en-US" altLang="zh-CN" sz="3600" b="1" dirty="0" smtClean="0">
                <a:solidFill>
                  <a:srgbClr val="009999"/>
                </a:solidFill>
                <a:latin typeface="华文楷体" pitchFamily="2" charset="-122"/>
                <a:ea typeface="华文楷体" pitchFamily="2" charset="-122"/>
                <a:cs typeface="Verdana" panose="020B0604030504040204" pitchFamily="34" charset="0"/>
              </a:endParaRPr>
            </a:p>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调查</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sp>
          <p:nvSpPr>
            <p:cNvPr id="36" name="矩形 4"/>
            <p:cNvSpPr>
              <a:spLocks noChangeArrowheads="1"/>
            </p:cNvSpPr>
            <p:nvPr/>
          </p:nvSpPr>
          <p:spPr bwMode="auto">
            <a:xfrm>
              <a:off x="5465930" y="3879513"/>
              <a:ext cx="319547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修复目标值</a:t>
              </a:r>
              <a:endParaRPr lang="en-US" altLang="zh-CN" sz="3600" b="1" dirty="0" smtClean="0">
                <a:solidFill>
                  <a:srgbClr val="009999"/>
                </a:solidFill>
                <a:latin typeface="华文楷体" pitchFamily="2" charset="-122"/>
                <a:ea typeface="华文楷体" pitchFamily="2" charset="-122"/>
                <a:cs typeface="Verdana" panose="020B0604030504040204" pitchFamily="34" charset="0"/>
              </a:endParaRPr>
            </a:p>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的确定</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sp>
          <p:nvSpPr>
            <p:cNvPr id="37" name="矩形 4"/>
            <p:cNvSpPr>
              <a:spLocks noChangeArrowheads="1"/>
            </p:cNvSpPr>
            <p:nvPr/>
          </p:nvSpPr>
          <p:spPr bwMode="auto">
            <a:xfrm>
              <a:off x="3703946" y="2291792"/>
              <a:ext cx="247550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环境风险</a:t>
              </a:r>
              <a:endParaRPr lang="en-US" altLang="zh-CN" sz="3600" b="1" dirty="0" smtClean="0">
                <a:solidFill>
                  <a:srgbClr val="009999"/>
                </a:solidFill>
                <a:latin typeface="华文楷体" pitchFamily="2" charset="-122"/>
                <a:ea typeface="华文楷体" pitchFamily="2" charset="-122"/>
                <a:cs typeface="Verdana" panose="020B0604030504040204" pitchFamily="34" charset="0"/>
              </a:endParaRPr>
            </a:p>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评估</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sp>
          <p:nvSpPr>
            <p:cNvPr id="17" name="矩形 4"/>
            <p:cNvSpPr>
              <a:spLocks noChangeArrowheads="1"/>
            </p:cNvSpPr>
            <p:nvPr/>
          </p:nvSpPr>
          <p:spPr bwMode="auto">
            <a:xfrm>
              <a:off x="10768803" y="2759670"/>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6</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18" name="椭圆 17"/>
            <p:cNvSpPr/>
            <p:nvPr/>
          </p:nvSpPr>
          <p:spPr>
            <a:xfrm>
              <a:off x="11022995" y="3602316"/>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4000"/>
            </a:p>
          </p:txBody>
        </p:sp>
        <p:sp>
          <p:nvSpPr>
            <p:cNvPr id="19" name="矩形 4"/>
            <p:cNvSpPr>
              <a:spLocks noChangeArrowheads="1"/>
            </p:cNvSpPr>
            <p:nvPr/>
          </p:nvSpPr>
          <p:spPr bwMode="auto">
            <a:xfrm>
              <a:off x="10121387" y="3944827"/>
              <a:ext cx="207061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zh-CN" altLang="en-US" sz="3600" b="1" dirty="0" smtClean="0">
                  <a:solidFill>
                    <a:srgbClr val="009999"/>
                  </a:solidFill>
                  <a:latin typeface="华文楷体" pitchFamily="2" charset="-122"/>
                  <a:ea typeface="华文楷体" pitchFamily="2" charset="-122"/>
                  <a:cs typeface="Verdana" panose="020B0604030504040204" pitchFamily="34" charset="0"/>
                </a:rPr>
                <a:t>结论展望</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sp>
          <p:nvSpPr>
            <p:cNvPr id="20" name="矩形 4"/>
            <p:cNvSpPr>
              <a:spLocks noChangeArrowheads="1"/>
            </p:cNvSpPr>
            <p:nvPr/>
          </p:nvSpPr>
          <p:spPr bwMode="auto">
            <a:xfrm>
              <a:off x="9100159" y="3766669"/>
              <a:ext cx="117838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4000" b="1" dirty="0" smtClean="0">
                  <a:solidFill>
                    <a:schemeClr val="accent2">
                      <a:lumMod val="60000"/>
                      <a:lumOff val="40000"/>
                    </a:schemeClr>
                  </a:solidFill>
                  <a:latin typeface="Bodoni MT Black" panose="02070A03080606020203" pitchFamily="18" charset="0"/>
                  <a:ea typeface="方正铁筋隶书简体" panose="03000509000000000000" pitchFamily="65" charset="-122"/>
                </a:rPr>
                <a:t>5</a:t>
              </a:r>
              <a:endParaRPr lang="zh-CN" altLang="en-US" sz="4000" b="1" dirty="0">
                <a:solidFill>
                  <a:schemeClr val="accent2">
                    <a:lumMod val="60000"/>
                    <a:lumOff val="40000"/>
                  </a:schemeClr>
                </a:solidFill>
                <a:latin typeface="Bodoni MT Black" panose="02070A03080606020203" pitchFamily="18" charset="0"/>
                <a:ea typeface="方正铁筋隶书简体" panose="03000509000000000000" pitchFamily="65" charset="-122"/>
              </a:endParaRPr>
            </a:p>
          </p:txBody>
        </p:sp>
        <p:sp>
          <p:nvSpPr>
            <p:cNvPr id="21" name="椭圆 20"/>
            <p:cNvSpPr/>
            <p:nvPr/>
          </p:nvSpPr>
          <p:spPr>
            <a:xfrm>
              <a:off x="9368408" y="3551517"/>
              <a:ext cx="215153" cy="21515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2" name="矩形 4"/>
            <p:cNvSpPr>
              <a:spLocks noChangeArrowheads="1"/>
            </p:cNvSpPr>
            <p:nvPr/>
          </p:nvSpPr>
          <p:spPr bwMode="auto">
            <a:xfrm>
              <a:off x="8152577" y="2204706"/>
              <a:ext cx="252631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ctr"/>
              <a:r>
                <a:rPr lang="zh-CN" altLang="en-US" sz="3600" b="1" dirty="0" smtClean="0">
                  <a:solidFill>
                    <a:srgbClr val="009999"/>
                  </a:solidFill>
                  <a:latin typeface="华文楷体" pitchFamily="2" charset="-122"/>
                  <a:ea typeface="华文楷体" pitchFamily="2" charset="-122"/>
                  <a:cs typeface="Verdana" panose="020B0604030504040204" pitchFamily="34" charset="0"/>
                </a:rPr>
                <a:t>污染土壤</a:t>
              </a:r>
              <a:r>
                <a:rPr lang="en-US" altLang="zh-CN" sz="3600" b="1" dirty="0" smtClean="0">
                  <a:solidFill>
                    <a:srgbClr val="009999"/>
                  </a:solidFill>
                  <a:latin typeface="华文楷体" pitchFamily="2" charset="-122"/>
                  <a:ea typeface="华文楷体" pitchFamily="2" charset="-122"/>
                  <a:cs typeface="Verdana" panose="020B0604030504040204" pitchFamily="34" charset="0"/>
                </a:rPr>
                <a:t>S/S</a:t>
              </a:r>
              <a:r>
                <a:rPr lang="zh-CN" altLang="en-US" sz="3600" b="1" dirty="0" smtClean="0">
                  <a:solidFill>
                    <a:srgbClr val="009999"/>
                  </a:solidFill>
                  <a:latin typeface="华文楷体" pitchFamily="2" charset="-122"/>
                  <a:ea typeface="华文楷体" pitchFamily="2" charset="-122"/>
                  <a:cs typeface="Verdana" panose="020B0604030504040204" pitchFamily="34" charset="0"/>
                </a:rPr>
                <a:t>研究</a:t>
              </a:r>
              <a:endParaRPr lang="zh-CN" altLang="en-US" sz="3600" b="1" dirty="0">
                <a:solidFill>
                  <a:srgbClr val="009999"/>
                </a:solidFill>
                <a:latin typeface="华文楷体" pitchFamily="2" charset="-122"/>
                <a:ea typeface="华文楷体" pitchFamily="2" charset="-122"/>
                <a:cs typeface="Verdana" panose="020B0604030504040204" pitchFamily="34" charset="0"/>
              </a:endParaRPr>
            </a:p>
          </p:txBody>
        </p:sp>
      </p:grpSp>
    </p:spTree>
    <p:custDataLst>
      <p:tags r:id="rId1"/>
    </p:custDataLst>
    <p:extLst>
      <p:ext uri="{BB962C8B-B14F-4D97-AF65-F5344CB8AC3E}">
        <p14:creationId xmlns:p14="http://schemas.microsoft.com/office/powerpoint/2010/main" xmlns="" val="30813377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amond(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pSp>
        <p:nvGrpSpPr>
          <p:cNvPr id="18" name="组合 17"/>
          <p:cNvGrpSpPr/>
          <p:nvPr/>
        </p:nvGrpSpPr>
        <p:grpSpPr>
          <a:xfrm>
            <a:off x="1547436" y="2907446"/>
            <a:ext cx="6215063" cy="3903662"/>
            <a:chOff x="1547436" y="2907446"/>
            <a:chExt cx="6215063" cy="3903662"/>
          </a:xfrm>
        </p:grpSpPr>
        <p:pic>
          <p:nvPicPr>
            <p:cNvPr id="5" name="Picture 5" descr="北闸场区修复 -论文2"/>
            <p:cNvPicPr>
              <a:picLocks noChangeAspect="1" noChangeArrowheads="1"/>
            </p:cNvPicPr>
            <p:nvPr/>
          </p:nvPicPr>
          <p:blipFill>
            <a:blip r:embed="rId2"/>
            <a:srcRect b="1744"/>
            <a:stretch>
              <a:fillRect/>
            </a:stretch>
          </p:blipFill>
          <p:spPr bwMode="auto">
            <a:xfrm>
              <a:off x="1547436" y="2907446"/>
              <a:ext cx="5613400" cy="3903662"/>
            </a:xfrm>
            <a:prstGeom prst="rect">
              <a:avLst/>
            </a:prstGeom>
            <a:noFill/>
            <a:ln w="9525">
              <a:noFill/>
              <a:miter lim="800000"/>
              <a:headEnd/>
              <a:tailEnd/>
            </a:ln>
          </p:spPr>
        </p:pic>
        <p:sp>
          <p:nvSpPr>
            <p:cNvPr id="8" name="椭圆 7"/>
            <p:cNvSpPr/>
            <p:nvPr/>
          </p:nvSpPr>
          <p:spPr>
            <a:xfrm>
              <a:off x="2690436" y="5668108"/>
              <a:ext cx="1143000" cy="78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右箭头 10"/>
            <p:cNvSpPr/>
            <p:nvPr/>
          </p:nvSpPr>
          <p:spPr>
            <a:xfrm>
              <a:off x="7119561" y="5525233"/>
              <a:ext cx="64293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12" name="标题 3"/>
          <p:cNvSpPr txBox="1">
            <a:spLocks/>
          </p:cNvSpPr>
          <p:nvPr/>
        </p:nvSpPr>
        <p:spPr bwMode="auto">
          <a:xfrm>
            <a:off x="7405311" y="5310921"/>
            <a:ext cx="1714500" cy="857250"/>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1-2.5m</a:t>
            </a:r>
            <a:endParaRPr lang="zh-CN" altLang="en-US" b="1" dirty="0">
              <a:latin typeface="Times New Roman" pitchFamily="18" charset="0"/>
              <a:cs typeface="Times New Roman" pitchFamily="18" charset="0"/>
            </a:endParaRPr>
          </a:p>
        </p:txBody>
      </p:sp>
      <p:sp>
        <p:nvSpPr>
          <p:cNvPr id="13" name="内容占位符 4"/>
          <p:cNvSpPr txBox="1">
            <a:spLocks/>
          </p:cNvSpPr>
          <p:nvPr/>
        </p:nvSpPr>
        <p:spPr>
          <a:xfrm>
            <a:off x="1477097" y="1067167"/>
            <a:ext cx="3786188" cy="1722925"/>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r>
              <a:rPr lang="en-US" altLang="zh-CN" sz="2400" b="1" dirty="0" smtClean="0">
                <a:solidFill>
                  <a:schemeClr val="bg2">
                    <a:lumMod val="50000"/>
                  </a:schemeClr>
                </a:solidFill>
                <a:latin typeface="华文楷体" pitchFamily="2" charset="-122"/>
                <a:ea typeface="华文楷体" pitchFamily="2" charset="-122"/>
              </a:rPr>
              <a:t>    </a:t>
            </a:r>
            <a:r>
              <a:rPr lang="zh-CN" altLang="en-US" sz="2400" b="1" dirty="0" smtClean="0">
                <a:solidFill>
                  <a:schemeClr val="bg2">
                    <a:lumMod val="50000"/>
                  </a:schemeClr>
                </a:solidFill>
                <a:latin typeface="华文楷体" pitchFamily="2" charset="-122"/>
                <a:ea typeface="华文楷体" pitchFamily="2" charset="-122"/>
              </a:rPr>
              <a:t>校正后将风险控制目标确定为</a:t>
            </a:r>
            <a:r>
              <a:rPr lang="en-US" altLang="zh-CN" sz="2400" b="1" dirty="0" smtClean="0">
                <a:solidFill>
                  <a:schemeClr val="bg2">
                    <a:lumMod val="50000"/>
                  </a:schemeClr>
                </a:solidFill>
                <a:latin typeface="华文楷体" pitchFamily="2" charset="-122"/>
                <a:ea typeface="华文楷体" pitchFamily="2" charset="-122"/>
              </a:rPr>
              <a:t>491mg/kg</a:t>
            </a:r>
            <a:r>
              <a:rPr lang="zh-CN" altLang="en-US" sz="2400" b="1" dirty="0" smtClean="0">
                <a:solidFill>
                  <a:schemeClr val="bg2">
                    <a:lumMod val="50000"/>
                  </a:schemeClr>
                </a:solidFill>
                <a:latin typeface="华文楷体" pitchFamily="2" charset="-122"/>
                <a:ea typeface="华文楷体" pitchFamily="2" charset="-122"/>
              </a:rPr>
              <a:t>，依据此风险控制目标再次进行污染范围划定得出需修复土方量约</a:t>
            </a:r>
            <a:r>
              <a:rPr lang="en-US" altLang="zh-CN" sz="2400" b="1" dirty="0" smtClean="0">
                <a:solidFill>
                  <a:schemeClr val="bg2">
                    <a:lumMod val="50000"/>
                  </a:schemeClr>
                </a:solidFill>
                <a:latin typeface="华文楷体" pitchFamily="2" charset="-122"/>
                <a:ea typeface="华文楷体" pitchFamily="2" charset="-122"/>
              </a:rPr>
              <a:t>3000m³</a:t>
            </a:r>
            <a:endParaRPr lang="zh-CN" altLang="en-US" sz="2400" b="1" dirty="0" smtClean="0">
              <a:solidFill>
                <a:schemeClr val="bg2">
                  <a:lumMod val="50000"/>
                </a:schemeClr>
              </a:solidFill>
              <a:latin typeface="华文楷体" pitchFamily="2" charset="-122"/>
              <a:ea typeface="华文楷体" pitchFamily="2" charset="-122"/>
            </a:endParaRPr>
          </a:p>
        </p:txBody>
      </p:sp>
      <p:pic>
        <p:nvPicPr>
          <p:cNvPr id="14" name="图片 13"/>
          <p:cNvPicPr>
            <a:picLocks noChangeAspect="1"/>
          </p:cNvPicPr>
          <p:nvPr/>
        </p:nvPicPr>
        <p:blipFill>
          <a:blip r:embed="rId3"/>
          <a:stretch>
            <a:fillRect/>
          </a:stretch>
        </p:blipFill>
        <p:spPr>
          <a:xfrm>
            <a:off x="8526124" y="533559"/>
            <a:ext cx="2313656" cy="189073"/>
          </a:xfrm>
          <a:prstGeom prst="rect">
            <a:avLst/>
          </a:prstGeom>
        </p:spPr>
      </p:pic>
      <p:pic>
        <p:nvPicPr>
          <p:cNvPr id="15" name="图片 14"/>
          <p:cNvPicPr>
            <a:picLocks noChangeAspect="1"/>
          </p:cNvPicPr>
          <p:nvPr/>
        </p:nvPicPr>
        <p:blipFill>
          <a:blip r:embed="rId3"/>
          <a:stretch>
            <a:fillRect/>
          </a:stretch>
        </p:blipFill>
        <p:spPr>
          <a:xfrm flipH="1">
            <a:off x="1025255" y="497625"/>
            <a:ext cx="2313656" cy="189073"/>
          </a:xfrm>
          <a:prstGeom prst="rect">
            <a:avLst/>
          </a:prstGeom>
        </p:spPr>
      </p:pic>
      <p:sp>
        <p:nvSpPr>
          <p:cNvPr id="16" name="文本框 19"/>
          <p:cNvSpPr txBox="1"/>
          <p:nvPr/>
        </p:nvSpPr>
        <p:spPr>
          <a:xfrm>
            <a:off x="3315708" y="183663"/>
            <a:ext cx="5262979"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污染场地修复目标值研究</a:t>
            </a:r>
            <a:endParaRPr lang="zh-CN" altLang="en-US" sz="3600" dirty="0">
              <a:solidFill>
                <a:schemeClr val="accent2">
                  <a:lumMod val="60000"/>
                  <a:lumOff val="40000"/>
                </a:schemeClr>
              </a:solidFill>
              <a:latin typeface="华文楷体" pitchFamily="2" charset="-122"/>
              <a:ea typeface="华文楷体" pitchFamily="2" charset="-122"/>
            </a:endParaRPr>
          </a:p>
        </p:txBody>
      </p:sp>
      <p:grpSp>
        <p:nvGrpSpPr>
          <p:cNvPr id="17" name="组合 16"/>
          <p:cNvGrpSpPr/>
          <p:nvPr/>
        </p:nvGrpSpPr>
        <p:grpSpPr>
          <a:xfrm>
            <a:off x="5455736" y="844062"/>
            <a:ext cx="5446712" cy="5000619"/>
            <a:chOff x="5455736" y="844062"/>
            <a:chExt cx="5446712" cy="5000619"/>
          </a:xfrm>
        </p:grpSpPr>
        <p:pic>
          <p:nvPicPr>
            <p:cNvPr id="6" name="Picture 4" descr="北闸场区修复 -论文1m - 副本"/>
            <p:cNvPicPr>
              <a:picLocks noChangeAspect="1" noChangeArrowheads="1"/>
            </p:cNvPicPr>
            <p:nvPr/>
          </p:nvPicPr>
          <p:blipFill>
            <a:blip r:embed="rId4"/>
            <a:srcRect b="1520"/>
            <a:stretch>
              <a:fillRect/>
            </a:stretch>
          </p:blipFill>
          <p:spPr bwMode="auto">
            <a:xfrm>
              <a:off x="5455736" y="844062"/>
              <a:ext cx="5446712" cy="3784600"/>
            </a:xfrm>
            <a:prstGeom prst="rect">
              <a:avLst/>
            </a:prstGeom>
            <a:noFill/>
            <a:ln w="9525">
              <a:noFill/>
              <a:miter lim="800000"/>
              <a:headEnd/>
              <a:tailEnd/>
            </a:ln>
          </p:spPr>
        </p:pic>
        <p:sp>
          <p:nvSpPr>
            <p:cNvPr id="7" name="椭圆 6"/>
            <p:cNvSpPr/>
            <p:nvPr/>
          </p:nvSpPr>
          <p:spPr>
            <a:xfrm>
              <a:off x="6356095" y="3463798"/>
              <a:ext cx="1143000" cy="7858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标题 3"/>
            <p:cNvSpPr txBox="1">
              <a:spLocks/>
            </p:cNvSpPr>
            <p:nvPr/>
          </p:nvSpPr>
          <p:spPr bwMode="auto">
            <a:xfrm>
              <a:off x="8476874" y="4987431"/>
              <a:ext cx="1143000" cy="857250"/>
            </a:xfrm>
            <a:prstGeom prst="rect">
              <a:avLst/>
            </a:prstGeom>
            <a:noFill/>
            <a:ln w="9525">
              <a:noFill/>
              <a:miter lim="800000"/>
              <a:headEnd/>
              <a:tailEnd/>
            </a:ln>
          </p:spPr>
          <p:txBody>
            <a:bodyPr anchor="ctr"/>
            <a:lstStyle/>
            <a:p>
              <a:r>
                <a:rPr lang="zh-CN" altLang="en-US" dirty="0">
                  <a:latin typeface="Times New Roman" pitchFamily="18" charset="0"/>
                  <a:cs typeface="Times New Roman" pitchFamily="18" charset="0"/>
                </a:rPr>
                <a:t>      </a:t>
              </a:r>
              <a:r>
                <a:rPr lang="en-US" altLang="zh-CN" b="1" dirty="0">
                  <a:latin typeface="Times New Roman" pitchFamily="18" charset="0"/>
                  <a:cs typeface="Times New Roman" pitchFamily="18" charset="0"/>
                </a:rPr>
                <a:t>0-1m</a:t>
              </a:r>
              <a:endParaRPr lang="zh-CN" altLang="en-US" b="1" dirty="0">
                <a:latin typeface="Times New Roman" pitchFamily="18" charset="0"/>
                <a:cs typeface="Times New Roman" pitchFamily="18" charset="0"/>
              </a:endParaRPr>
            </a:p>
          </p:txBody>
        </p:sp>
        <p:sp>
          <p:nvSpPr>
            <p:cNvPr id="10" name="下箭头 9"/>
            <p:cNvSpPr/>
            <p:nvPr/>
          </p:nvSpPr>
          <p:spPr>
            <a:xfrm>
              <a:off x="8905499" y="4630244"/>
              <a:ext cx="428625"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3081246" y="211014"/>
            <a:ext cx="5955476"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镍污染土壤固化/稳定化研究</a:t>
            </a:r>
            <a:endParaRPr lang="zh-CN" altLang="en-US" sz="3600" b="1" dirty="0">
              <a:solidFill>
                <a:schemeClr val="accent2">
                  <a:lumMod val="75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9065382" y="439775"/>
            <a:ext cx="2313656" cy="189073"/>
          </a:xfrm>
          <a:prstGeom prst="rect">
            <a:avLst/>
          </a:prstGeom>
        </p:spPr>
      </p:pic>
      <p:pic>
        <p:nvPicPr>
          <p:cNvPr id="22" name="图片 21"/>
          <p:cNvPicPr>
            <a:picLocks noChangeAspect="1"/>
          </p:cNvPicPr>
          <p:nvPr/>
        </p:nvPicPr>
        <p:blipFill>
          <a:blip r:embed="rId2"/>
          <a:stretch>
            <a:fillRect/>
          </a:stretch>
        </p:blipFill>
        <p:spPr>
          <a:xfrm flipH="1">
            <a:off x="814241" y="497625"/>
            <a:ext cx="2313656" cy="189073"/>
          </a:xfrm>
          <a:prstGeom prst="rect">
            <a:avLst/>
          </a:prstGeom>
        </p:spPr>
      </p:pic>
      <p:sp>
        <p:nvSpPr>
          <p:cNvPr id="5" name="内容占位符 4"/>
          <p:cNvSpPr txBox="1">
            <a:spLocks/>
          </p:cNvSpPr>
          <p:nvPr/>
        </p:nvSpPr>
        <p:spPr>
          <a:xfrm>
            <a:off x="820615" y="1211140"/>
            <a:ext cx="10206776" cy="2141660"/>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依据项目实际情况将具体实验分为两组：</a:t>
            </a:r>
            <a:endParaRPr lang="en-US" altLang="zh-CN" sz="2400" b="1" dirty="0" smtClean="0">
              <a:solidFill>
                <a:schemeClr val="bg2">
                  <a:lumMod val="50000"/>
                </a:schemeClr>
              </a:solidFill>
              <a:latin typeface="华文楷体" pitchFamily="2" charset="-122"/>
              <a:ea typeface="华文楷体" pitchFamily="2"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        第一组采集重金属镍浓度较高的土样进行固化</a:t>
            </a:r>
            <a:r>
              <a:rPr lang="en-US" altLang="zh-CN" sz="2400" b="1" dirty="0" smtClean="0">
                <a:solidFill>
                  <a:schemeClr val="bg2">
                    <a:lumMod val="50000"/>
                  </a:schemeClr>
                </a:solidFill>
                <a:latin typeface="华文楷体" pitchFamily="2" charset="-122"/>
                <a:ea typeface="华文楷体" pitchFamily="2" charset="-122"/>
              </a:rPr>
              <a:t>/</a:t>
            </a:r>
            <a:r>
              <a:rPr lang="zh-CN" altLang="en-US" sz="2400" b="1" dirty="0" smtClean="0">
                <a:solidFill>
                  <a:schemeClr val="bg2">
                    <a:lumMod val="50000"/>
                  </a:schemeClr>
                </a:solidFill>
                <a:latin typeface="华文楷体" pitchFamily="2" charset="-122"/>
                <a:ea typeface="华文楷体" pitchFamily="2" charset="-122"/>
              </a:rPr>
              <a:t>稳定化处理；</a:t>
            </a:r>
            <a:endParaRPr lang="en-US" altLang="zh-CN" sz="2400" b="1" dirty="0" smtClean="0">
              <a:solidFill>
                <a:schemeClr val="bg2">
                  <a:lumMod val="50000"/>
                </a:schemeClr>
              </a:solidFill>
              <a:latin typeface="华文楷体" pitchFamily="2" charset="-122"/>
              <a:ea typeface="华文楷体" pitchFamily="2"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        第二组采集现场重金属镍浓度相对较低的土样仅进行稳定化处理。</a:t>
            </a:r>
            <a:endParaRPr lang="en-US" altLang="zh-CN" sz="2400" b="1" dirty="0" smtClean="0">
              <a:solidFill>
                <a:schemeClr val="bg2">
                  <a:lumMod val="50000"/>
                </a:schemeClr>
              </a:solidFill>
              <a:latin typeface="华文楷体" pitchFamily="2" charset="-122"/>
              <a:ea typeface="华文楷体" pitchFamily="2" charset="-122"/>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通过对比不同实验条件下处理效果确定最优处理条件及方案</a:t>
            </a:r>
          </a:p>
        </p:txBody>
      </p:sp>
      <p:graphicFrame>
        <p:nvGraphicFramePr>
          <p:cNvPr id="6" name="图示 5"/>
          <p:cNvGraphicFramePr/>
          <p:nvPr/>
        </p:nvGraphicFramePr>
        <p:xfrm>
          <a:off x="1107426" y="3457944"/>
          <a:ext cx="4000528" cy="2857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p:cNvGraphicFramePr/>
          <p:nvPr/>
        </p:nvGraphicFramePr>
        <p:xfrm>
          <a:off x="6053496" y="3364160"/>
          <a:ext cx="4000528" cy="2857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5" name="内容占位符 4"/>
          <p:cNvSpPr txBox="1">
            <a:spLocks/>
          </p:cNvSpPr>
          <p:nvPr/>
        </p:nvSpPr>
        <p:spPr>
          <a:xfrm>
            <a:off x="2542064" y="926489"/>
            <a:ext cx="9649936" cy="1584699"/>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Times New Roman" pitchFamily="18" charset="0"/>
                <a:ea typeface="华文楷体" pitchFamily="2" charset="-122"/>
                <a:cs typeface="Times New Roman" pitchFamily="18" charset="0"/>
              </a:rPr>
              <a:t>土壤样品：</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本实验土壤样品从目标场地污染程度相对严重的区域取得，       所取土样镍总量为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5990mg/kg</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pH</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8.3</a:t>
            </a:r>
            <a:r>
              <a:rPr lang="zh-CN" altLang="zh-CN" sz="2000" b="1" dirty="0" smtClean="0">
                <a:solidFill>
                  <a:schemeClr val="bg2">
                    <a:lumMod val="50000"/>
                  </a:schemeClr>
                </a:solidFill>
                <a:latin typeface="Times New Roman" pitchFamily="18" charset="0"/>
                <a:ea typeface="华文楷体" pitchFamily="2" charset="-122"/>
                <a:cs typeface="Times New Roman" pitchFamily="18" charset="0"/>
              </a:rPr>
              <a:t>±</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0.2</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，含水率为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11.85%</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Times New Roman" pitchFamily="18" charset="0"/>
                <a:ea typeface="华文楷体" pitchFamily="2" charset="-122"/>
                <a:cs typeface="Times New Roman" pitchFamily="18" charset="0"/>
              </a:rPr>
              <a:t>实验药剂：</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采用型号为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P.O 42.5</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的水泥作为固化剂；稳定剂分别为人造沸石、金属稳定剂</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HS</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CN" altLang="en-US" sz="2400" b="1" i="0" u="none" strike="noStrike" kern="1200" cap="none" spc="0" normalizeH="0" baseline="0" noProof="0" dirty="0" smtClean="0">
              <a:ln>
                <a:noFill/>
              </a:ln>
              <a:solidFill>
                <a:schemeClr val="bg2">
                  <a:lumMod val="50000"/>
                </a:schemeClr>
              </a:solidFill>
              <a:effectLst/>
              <a:uLnTx/>
              <a:uFillTx/>
              <a:latin typeface="+mn-lt"/>
              <a:ea typeface="+mn-ea"/>
              <a:cs typeface="+mn-cs"/>
            </a:endParaRPr>
          </a:p>
        </p:txBody>
      </p:sp>
      <p:graphicFrame>
        <p:nvGraphicFramePr>
          <p:cNvPr id="6" name="表格 5"/>
          <p:cNvGraphicFramePr>
            <a:graphicFrameLocks noGrp="1"/>
          </p:cNvGraphicFramePr>
          <p:nvPr/>
        </p:nvGraphicFramePr>
        <p:xfrm>
          <a:off x="2942845" y="2740270"/>
          <a:ext cx="7715306" cy="3929064"/>
        </p:xfrm>
        <a:graphic>
          <a:graphicData uri="http://schemas.openxmlformats.org/drawingml/2006/table">
            <a:tbl>
              <a:tblPr/>
              <a:tblGrid>
                <a:gridCol w="1023459"/>
                <a:gridCol w="2062664"/>
                <a:gridCol w="1543061"/>
                <a:gridCol w="1543061"/>
                <a:gridCol w="1543061"/>
              </a:tblGrid>
              <a:tr h="490010">
                <a:tc>
                  <a:txBody>
                    <a:bodyPr/>
                    <a:lstStyle/>
                    <a:p>
                      <a:pPr algn="ctr">
                        <a:spcAft>
                          <a:spcPts val="0"/>
                        </a:spcAft>
                      </a:pPr>
                      <a:r>
                        <a:rPr lang="zh-CN" sz="1600" kern="100" dirty="0">
                          <a:solidFill>
                            <a:srgbClr val="000000"/>
                          </a:solidFill>
                          <a:latin typeface="Times New Roman"/>
                          <a:ea typeface="宋体"/>
                          <a:cs typeface="Times New Roman"/>
                        </a:rPr>
                        <a:t>分组</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sz="1600" kern="100" dirty="0">
                          <a:solidFill>
                            <a:srgbClr val="000000"/>
                          </a:solidFill>
                          <a:latin typeface="Times New Roman"/>
                          <a:ea typeface="宋体"/>
                          <a:cs typeface="Times New Roman"/>
                        </a:rPr>
                        <a:t>成分</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sz="1600" kern="100" dirty="0">
                          <a:solidFill>
                            <a:srgbClr val="000000"/>
                          </a:solidFill>
                          <a:latin typeface="Times New Roman"/>
                          <a:ea typeface="宋体"/>
                          <a:cs typeface="Times New Roman"/>
                        </a:rPr>
                        <a:t>比例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altLang="en-US" sz="1600" kern="100" dirty="0" smtClean="0">
                          <a:solidFill>
                            <a:srgbClr val="000000"/>
                          </a:solidFill>
                          <a:latin typeface="Times New Roman"/>
                          <a:ea typeface="宋体"/>
                          <a:cs typeface="Times New Roman"/>
                        </a:rPr>
                        <a:t>浸出毒性</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altLang="en-US" sz="1600" kern="100" dirty="0" smtClean="0">
                          <a:solidFill>
                            <a:srgbClr val="000000"/>
                          </a:solidFill>
                          <a:latin typeface="Times New Roman"/>
                          <a:ea typeface="宋体"/>
                          <a:cs typeface="Times New Roman"/>
                        </a:rPr>
                        <a:t>抗压强度</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673766">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A</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itchFamily="18" charset="0"/>
                          <a:ea typeface="宋体"/>
                          <a:cs typeface="Times New Roman" pitchFamily="18" charset="0"/>
                        </a:rPr>
                        <a:t>土壤：水泥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10</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3</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0.040mg/L</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3.190MPa</a:t>
                      </a:r>
                      <a:endParaRPr lang="zh-CN" sz="1600" kern="100" dirty="0" smtClean="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3766">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B</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itchFamily="18" charset="0"/>
                          <a:ea typeface="宋体"/>
                          <a:cs typeface="Times New Roman" pitchFamily="18" charset="0"/>
                        </a:rPr>
                        <a:t>土壤：水泥：人造沸石</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10</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3</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0.2</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1600" kern="100" dirty="0" smtClean="0">
                          <a:solidFill>
                            <a:srgbClr val="000000"/>
                          </a:solidFill>
                          <a:latin typeface="Times New Roman" pitchFamily="18" charset="0"/>
                          <a:ea typeface="宋体"/>
                          <a:cs typeface="Times New Roman" pitchFamily="18" charset="0"/>
                        </a:rPr>
                        <a:t>未检出</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00" dirty="0" smtClean="0">
                          <a:solidFill>
                            <a:srgbClr val="000000"/>
                          </a:solidFill>
                          <a:latin typeface="Times New Roman" pitchFamily="18" charset="0"/>
                          <a:ea typeface="+mn-ea"/>
                          <a:cs typeface="Times New Roman" pitchFamily="18" charset="0"/>
                        </a:rPr>
                        <a:t>3.220MPa</a:t>
                      </a:r>
                      <a:endParaRPr lang="zh-CN" altLang="en-US" sz="1600" kern="100" dirty="0" smtClean="0">
                        <a:solidFill>
                          <a:srgbClr val="000000"/>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174">
                <a:tc>
                  <a:txBody>
                    <a:bodyPr/>
                    <a:lstStyle/>
                    <a:p>
                      <a:pPr algn="ctr">
                        <a:spcAft>
                          <a:spcPts val="0"/>
                        </a:spcAft>
                      </a:pPr>
                      <a:r>
                        <a:rPr lang="en-US" sz="1600" kern="100">
                          <a:solidFill>
                            <a:srgbClr val="000000"/>
                          </a:solidFill>
                          <a:latin typeface="Times New Roman" pitchFamily="18" charset="0"/>
                          <a:ea typeface="宋体"/>
                          <a:cs typeface="Times New Roman" pitchFamily="18" charset="0"/>
                        </a:rPr>
                        <a:t>C</a:t>
                      </a:r>
                      <a:endParaRPr lang="zh-CN" sz="1600" kern="10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a:solidFill>
                            <a:srgbClr val="000000"/>
                          </a:solidFill>
                          <a:latin typeface="Times New Roman" pitchFamily="18" charset="0"/>
                          <a:ea typeface="宋体"/>
                          <a:cs typeface="Times New Roman" pitchFamily="18" charset="0"/>
                        </a:rPr>
                        <a:t>土壤：水泥：金属稳定剂</a:t>
                      </a:r>
                      <a:r>
                        <a:rPr lang="en-US" sz="1600" kern="100">
                          <a:solidFill>
                            <a:srgbClr val="000000"/>
                          </a:solidFill>
                          <a:latin typeface="Times New Roman" pitchFamily="18" charset="0"/>
                          <a:ea typeface="宋体"/>
                          <a:cs typeface="Times New Roman" pitchFamily="18" charset="0"/>
                        </a:rPr>
                        <a:t>HS</a:t>
                      </a:r>
                      <a:endParaRPr lang="zh-CN" sz="1600" kern="10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10</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3</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0.2</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0.050mg/L</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3.980</a:t>
                      </a:r>
                      <a:r>
                        <a:rPr lang="en-US" sz="1600" kern="100" dirty="0" smtClean="0">
                          <a:solidFill>
                            <a:srgbClr val="000000"/>
                          </a:solidFill>
                          <a:latin typeface="Times New Roman" pitchFamily="18" charset="0"/>
                          <a:ea typeface="+mn-ea"/>
                          <a:cs typeface="Times New Roman" pitchFamily="18" charset="0"/>
                        </a:rPr>
                        <a:t>MPa</a:t>
                      </a:r>
                      <a:endParaRPr lang="zh-CN" sz="1600" kern="100" dirty="0" smtClean="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174">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D</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itchFamily="18" charset="0"/>
                          <a:ea typeface="宋体"/>
                          <a:cs typeface="Times New Roman" pitchFamily="18" charset="0"/>
                        </a:rPr>
                        <a:t>土壤：水泥：金属稳定剂</a:t>
                      </a:r>
                      <a:r>
                        <a:rPr lang="en-US" sz="1600" kern="100" dirty="0">
                          <a:solidFill>
                            <a:srgbClr val="000000"/>
                          </a:solidFill>
                          <a:latin typeface="Times New Roman" pitchFamily="18" charset="0"/>
                          <a:ea typeface="宋体"/>
                          <a:cs typeface="Times New Roman" pitchFamily="18" charset="0"/>
                        </a:rPr>
                        <a:t>HS</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10</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3</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0.3</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0.050mg/L</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4.120</a:t>
                      </a:r>
                      <a:r>
                        <a:rPr lang="en-US" sz="1600" kern="100" dirty="0" smtClean="0">
                          <a:solidFill>
                            <a:srgbClr val="000000"/>
                          </a:solidFill>
                          <a:latin typeface="Times New Roman" pitchFamily="18" charset="0"/>
                          <a:ea typeface="+mn-ea"/>
                          <a:cs typeface="Times New Roman" pitchFamily="18" charset="0"/>
                        </a:rPr>
                        <a:t>MPa</a:t>
                      </a:r>
                      <a:endParaRPr lang="zh-CN" sz="1600" kern="100" dirty="0" smtClean="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7174">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E</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pitchFamily="18" charset="0"/>
                          <a:ea typeface="宋体"/>
                          <a:cs typeface="Times New Roman" pitchFamily="18" charset="0"/>
                        </a:rPr>
                        <a:t>土壤：水泥：金属稳定剂</a:t>
                      </a:r>
                      <a:r>
                        <a:rPr lang="en-US" sz="1600" kern="100" dirty="0">
                          <a:solidFill>
                            <a:srgbClr val="000000"/>
                          </a:solidFill>
                          <a:latin typeface="Times New Roman" pitchFamily="18" charset="0"/>
                          <a:ea typeface="宋体"/>
                          <a:cs typeface="Times New Roman" pitchFamily="18" charset="0"/>
                        </a:rPr>
                        <a:t>HS</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pitchFamily="18" charset="0"/>
                          <a:ea typeface="宋体"/>
                          <a:cs typeface="Times New Roman" pitchFamily="18" charset="0"/>
                        </a:rPr>
                        <a:t>10</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3</a:t>
                      </a:r>
                      <a:r>
                        <a:rPr lang="zh-CN" sz="1600" kern="100" dirty="0">
                          <a:solidFill>
                            <a:srgbClr val="000000"/>
                          </a:solidFill>
                          <a:latin typeface="Times New Roman" pitchFamily="18" charset="0"/>
                          <a:ea typeface="宋体"/>
                          <a:cs typeface="Times New Roman" pitchFamily="18" charset="0"/>
                        </a:rPr>
                        <a:t>：</a:t>
                      </a:r>
                      <a:r>
                        <a:rPr lang="en-US" sz="1600" kern="100" dirty="0">
                          <a:solidFill>
                            <a:srgbClr val="000000"/>
                          </a:solidFill>
                          <a:latin typeface="Times New Roman" pitchFamily="18" charset="0"/>
                          <a:ea typeface="宋体"/>
                          <a:cs typeface="Times New Roman" pitchFamily="18" charset="0"/>
                        </a:rPr>
                        <a:t>0.4</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altLang="en-US" sz="1600" kern="100" dirty="0" smtClean="0">
                          <a:solidFill>
                            <a:srgbClr val="000000"/>
                          </a:solidFill>
                          <a:latin typeface="Times New Roman" pitchFamily="18" charset="0"/>
                          <a:ea typeface="宋体"/>
                          <a:cs typeface="Times New Roman" pitchFamily="18" charset="0"/>
                        </a:rPr>
                        <a:t>未检出</a:t>
                      </a:r>
                      <a:endParaRPr lang="zh-CN" sz="16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solidFill>
                            <a:srgbClr val="000000"/>
                          </a:solidFill>
                          <a:latin typeface="Times New Roman" pitchFamily="18" charset="0"/>
                          <a:ea typeface="宋体"/>
                          <a:cs typeface="Times New Roman" pitchFamily="18" charset="0"/>
                        </a:rPr>
                        <a:t>4.270</a:t>
                      </a:r>
                      <a:r>
                        <a:rPr lang="en-US" sz="1600" kern="100" dirty="0" smtClean="0">
                          <a:solidFill>
                            <a:srgbClr val="000000"/>
                          </a:solidFill>
                          <a:latin typeface="Times New Roman" pitchFamily="18" charset="0"/>
                          <a:ea typeface="+mn-ea"/>
                          <a:cs typeface="Times New Roman" pitchFamily="18" charset="0"/>
                        </a:rPr>
                        <a:t>MPa</a:t>
                      </a:r>
                      <a:endParaRPr lang="zh-CN" sz="1600" kern="100" dirty="0" smtClean="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椭圆 6"/>
          <p:cNvSpPr/>
          <p:nvPr/>
        </p:nvSpPr>
        <p:spPr>
          <a:xfrm>
            <a:off x="2988860" y="4039737"/>
            <a:ext cx="7629098" cy="3957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3111690" y="6114197"/>
            <a:ext cx="7342495" cy="3548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云形标注 8"/>
          <p:cNvSpPr/>
          <p:nvPr/>
        </p:nvSpPr>
        <p:spPr>
          <a:xfrm>
            <a:off x="10229470" y="2168770"/>
            <a:ext cx="1071562" cy="571500"/>
          </a:xfrm>
          <a:prstGeom prst="cloudCallout">
            <a:avLst>
              <a:gd name="adj1" fmla="val -41438"/>
              <a:gd name="adj2" fmla="val 95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矩形 9"/>
          <p:cNvSpPr/>
          <p:nvPr/>
        </p:nvSpPr>
        <p:spPr>
          <a:xfrm>
            <a:off x="10130519" y="2311638"/>
            <a:ext cx="1093569" cy="369332"/>
          </a:xfrm>
          <a:prstGeom prst="rect">
            <a:avLst/>
          </a:prstGeom>
          <a:noFill/>
        </p:spPr>
        <p:txBody>
          <a:bodyPr wrap="none">
            <a:spAutoFit/>
          </a:bodyPr>
          <a:lstStyle/>
          <a:p>
            <a:pPr algn="ctr">
              <a:defRPr/>
            </a:pPr>
            <a:r>
              <a:rPr lang="zh-CN" altLang="en-US" dirty="0">
                <a:solidFill>
                  <a:srgbClr val="C00000"/>
                </a:solidFill>
                <a:latin typeface="Times New Roman" pitchFamily="18" charset="0"/>
                <a:ea typeface="宋体" pitchFamily="2" charset="-122"/>
                <a:cs typeface="Times New Roman" pitchFamily="18" charset="0"/>
              </a:rPr>
              <a:t>≥</a:t>
            </a:r>
            <a:r>
              <a:rPr lang="en-US" dirty="0">
                <a:solidFill>
                  <a:srgbClr val="C00000"/>
                </a:solidFill>
                <a:latin typeface="Times New Roman" pitchFamily="18" charset="0"/>
                <a:ea typeface="宋体" pitchFamily="2" charset="-122"/>
                <a:cs typeface="Times New Roman" pitchFamily="18" charset="0"/>
              </a:rPr>
              <a:t>1.5 </a:t>
            </a:r>
            <a:r>
              <a:rPr lang="en-US" dirty="0" err="1">
                <a:solidFill>
                  <a:srgbClr val="C00000"/>
                </a:solidFill>
                <a:latin typeface="Times New Roman" pitchFamily="18" charset="0"/>
                <a:ea typeface="宋体" pitchFamily="2" charset="-122"/>
                <a:cs typeface="Times New Roman" pitchFamily="18" charset="0"/>
              </a:rPr>
              <a:t>MPa</a:t>
            </a:r>
            <a:endParaRPr lang="zh-CN" altLang="en-US"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11"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2" name="图片 11"/>
          <p:cNvPicPr>
            <a:picLocks noChangeAspect="1"/>
          </p:cNvPicPr>
          <p:nvPr/>
        </p:nvPicPr>
        <p:blipFill>
          <a:blip r:embed="rId2"/>
          <a:stretch>
            <a:fillRect/>
          </a:stretch>
        </p:blipFill>
        <p:spPr>
          <a:xfrm>
            <a:off x="9065382" y="439775"/>
            <a:ext cx="2313656" cy="189073"/>
          </a:xfrm>
          <a:prstGeom prst="rect">
            <a:avLst/>
          </a:prstGeom>
        </p:spPr>
      </p:pic>
      <p:pic>
        <p:nvPicPr>
          <p:cNvPr id="13" name="图片 12"/>
          <p:cNvPicPr>
            <a:picLocks noChangeAspect="1"/>
          </p:cNvPicPr>
          <p:nvPr/>
        </p:nvPicPr>
        <p:blipFill>
          <a:blip r:embed="rId2"/>
          <a:stretch>
            <a:fillRect/>
          </a:stretch>
        </p:blipFill>
        <p:spPr>
          <a:xfrm flipH="1">
            <a:off x="814241" y="497625"/>
            <a:ext cx="2313656" cy="189073"/>
          </a:xfrm>
          <a:prstGeom prst="rect">
            <a:avLst/>
          </a:prstGeom>
        </p:spPr>
      </p:pic>
      <p:cxnSp>
        <p:nvCxnSpPr>
          <p:cNvPr id="14" name="直接连接符 13"/>
          <p:cNvCxnSpPr/>
          <p:nvPr/>
        </p:nvCxnSpPr>
        <p:spPr>
          <a:xfrm>
            <a:off x="2146684"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 name="文本框 19"/>
          <p:cNvSpPr txBox="1"/>
          <p:nvPr/>
        </p:nvSpPr>
        <p:spPr>
          <a:xfrm>
            <a:off x="1021893"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固化</a:t>
            </a:r>
            <a:endParaRPr lang="en-US" altLang="zh-CN" sz="3600" b="1" dirty="0" smtClean="0">
              <a:solidFill>
                <a:schemeClr val="bg2">
                  <a:lumMod val="50000"/>
                </a:schemeClr>
              </a:solidFill>
              <a:latin typeface="华文楷体" pitchFamily="2" charset="-122"/>
              <a:ea typeface="华文楷体" pitchFamily="2" charset="-122"/>
            </a:endParaRPr>
          </a:p>
          <a:p>
            <a:r>
              <a:rPr lang="en-US" altLang="zh-CN" sz="3600" b="1" dirty="0" smtClean="0">
                <a:solidFill>
                  <a:schemeClr val="bg2">
                    <a:lumMod val="50000"/>
                  </a:schemeClr>
                </a:solidFill>
                <a:latin typeface="华文楷体" pitchFamily="2" charset="-122"/>
                <a:ea typeface="华文楷体" pitchFamily="2" charset="-122"/>
              </a:rPr>
              <a:t>/</a:t>
            </a:r>
          </a:p>
          <a:p>
            <a:r>
              <a:rPr lang="zh-CN" altLang="en-US" sz="3600" b="1" dirty="0" smtClean="0">
                <a:solidFill>
                  <a:schemeClr val="bg2">
                    <a:lumMod val="50000"/>
                  </a:schemeClr>
                </a:solidFill>
                <a:latin typeface="华文楷体" pitchFamily="2" charset="-122"/>
                <a:ea typeface="华文楷体" pitchFamily="2" charset="-122"/>
              </a:rPr>
              <a:t>稳定化</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pic>
        <p:nvPicPr>
          <p:cNvPr id="5" name="Picture 2" descr="C:\Users\Limeng\Desktop\论文\照片\IMG_20150731_144327.jpg"/>
          <p:cNvPicPr>
            <a:picLocks noChangeAspect="1" noChangeArrowheads="1"/>
          </p:cNvPicPr>
          <p:nvPr/>
        </p:nvPicPr>
        <p:blipFill>
          <a:blip r:embed="rId2"/>
          <a:srcRect l="15584" t="15584" r="19481" b="4762"/>
          <a:stretch>
            <a:fillRect/>
          </a:stretch>
        </p:blipFill>
        <p:spPr bwMode="auto">
          <a:xfrm>
            <a:off x="2957495" y="2588599"/>
            <a:ext cx="2406650" cy="2214563"/>
          </a:xfrm>
          <a:prstGeom prst="rect">
            <a:avLst/>
          </a:prstGeom>
          <a:noFill/>
          <a:ln w="9525">
            <a:noFill/>
            <a:miter lim="800000"/>
            <a:headEnd/>
            <a:tailEnd/>
          </a:ln>
        </p:spPr>
      </p:pic>
      <p:pic>
        <p:nvPicPr>
          <p:cNvPr id="6" name="Picture 7" descr="C:\Users\Limeng\Desktop\论文\照片\IMG_20150809_094533.jpg"/>
          <p:cNvPicPr>
            <a:picLocks noChangeAspect="1" noChangeArrowheads="1"/>
          </p:cNvPicPr>
          <p:nvPr/>
        </p:nvPicPr>
        <p:blipFill>
          <a:blip r:embed="rId3"/>
          <a:srcRect b="17204"/>
          <a:stretch>
            <a:fillRect/>
          </a:stretch>
        </p:blipFill>
        <p:spPr bwMode="auto">
          <a:xfrm>
            <a:off x="9387968" y="2756024"/>
            <a:ext cx="1857375" cy="2050439"/>
          </a:xfrm>
          <a:prstGeom prst="rect">
            <a:avLst/>
          </a:prstGeom>
          <a:noFill/>
          <a:ln w="9525">
            <a:noFill/>
            <a:miter lim="800000"/>
            <a:headEnd/>
            <a:tailEnd/>
          </a:ln>
        </p:spPr>
      </p:pic>
      <p:pic>
        <p:nvPicPr>
          <p:cNvPr id="8" name="Picture 8" descr="C:\Users\Limeng\Desktop\论文\照片\IMG_20150815_132223.jpg"/>
          <p:cNvPicPr>
            <a:picLocks noChangeAspect="1" noChangeArrowheads="1"/>
          </p:cNvPicPr>
          <p:nvPr/>
        </p:nvPicPr>
        <p:blipFill>
          <a:blip r:embed="rId4"/>
          <a:srcRect/>
          <a:stretch>
            <a:fillRect/>
          </a:stretch>
        </p:blipFill>
        <p:spPr bwMode="auto">
          <a:xfrm>
            <a:off x="5886432" y="1588474"/>
            <a:ext cx="2667000" cy="2000250"/>
          </a:xfrm>
          <a:prstGeom prst="rect">
            <a:avLst/>
          </a:prstGeom>
          <a:noFill/>
          <a:ln w="9525">
            <a:noFill/>
            <a:miter lim="800000"/>
            <a:headEnd/>
            <a:tailEnd/>
          </a:ln>
        </p:spPr>
      </p:pic>
      <p:pic>
        <p:nvPicPr>
          <p:cNvPr id="10" name="Picture 9" descr="C:\Users\Limeng\Desktop\论文\照片\IMG_20150815_132235.jpg"/>
          <p:cNvPicPr>
            <a:picLocks noChangeAspect="1" noChangeArrowheads="1"/>
          </p:cNvPicPr>
          <p:nvPr/>
        </p:nvPicPr>
        <p:blipFill>
          <a:blip r:embed="rId5"/>
          <a:srcRect b="18144"/>
          <a:stretch>
            <a:fillRect/>
          </a:stretch>
        </p:blipFill>
        <p:spPr bwMode="auto">
          <a:xfrm>
            <a:off x="5886432" y="4160224"/>
            <a:ext cx="2643188" cy="2295525"/>
          </a:xfrm>
          <a:prstGeom prst="rect">
            <a:avLst/>
          </a:prstGeom>
          <a:noFill/>
          <a:ln w="9525">
            <a:noFill/>
            <a:miter lim="800000"/>
            <a:headEnd/>
            <a:tailEnd/>
          </a:ln>
        </p:spPr>
      </p:pic>
      <p:sp>
        <p:nvSpPr>
          <p:cNvPr id="12" name="右箭头 11"/>
          <p:cNvSpPr/>
          <p:nvPr/>
        </p:nvSpPr>
        <p:spPr>
          <a:xfrm>
            <a:off x="5457807" y="3660162"/>
            <a:ext cx="357188" cy="46037"/>
          </a:xfrm>
          <a:prstGeom prst="rightArrow">
            <a:avLst/>
          </a:prstGeom>
          <a:solidFill>
            <a:schemeClr val="accent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右箭头 12"/>
          <p:cNvSpPr/>
          <p:nvPr/>
        </p:nvSpPr>
        <p:spPr>
          <a:xfrm>
            <a:off x="8743932" y="3660162"/>
            <a:ext cx="357188" cy="46037"/>
          </a:xfrm>
          <a:prstGeom prst="rightArrow">
            <a:avLst/>
          </a:prstGeom>
          <a:solidFill>
            <a:schemeClr val="accent2">
              <a:lumMod val="5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4" name="Picture 4" descr="C:\Users\Limeng\Desktop\论文\照片\IMG_20150809_123408.jpg"/>
          <p:cNvPicPr>
            <a:picLocks noChangeAspect="1" noChangeArrowheads="1"/>
          </p:cNvPicPr>
          <p:nvPr/>
        </p:nvPicPr>
        <p:blipFill>
          <a:blip r:embed="rId6"/>
          <a:srcRect/>
          <a:stretch>
            <a:fillRect/>
          </a:stretch>
        </p:blipFill>
        <p:spPr bwMode="auto">
          <a:xfrm>
            <a:off x="9150210" y="850656"/>
            <a:ext cx="2286000" cy="1714500"/>
          </a:xfrm>
          <a:prstGeom prst="rect">
            <a:avLst/>
          </a:prstGeom>
          <a:noFill/>
          <a:ln w="9525">
            <a:noFill/>
            <a:miter lim="800000"/>
            <a:headEnd/>
            <a:tailEnd/>
          </a:ln>
        </p:spPr>
      </p:pic>
      <p:pic>
        <p:nvPicPr>
          <p:cNvPr id="15" name="Picture 5" descr="C:\Users\Limeng\Desktop\论文\照片\IMG_20150809_123430.jpg"/>
          <p:cNvPicPr>
            <a:picLocks noChangeAspect="1" noChangeArrowheads="1"/>
          </p:cNvPicPr>
          <p:nvPr/>
        </p:nvPicPr>
        <p:blipFill>
          <a:blip r:embed="rId7"/>
          <a:srcRect l="8333"/>
          <a:stretch>
            <a:fillRect/>
          </a:stretch>
        </p:blipFill>
        <p:spPr bwMode="auto">
          <a:xfrm>
            <a:off x="9172557" y="5000625"/>
            <a:ext cx="2357438" cy="1857375"/>
          </a:xfrm>
          <a:prstGeom prst="rect">
            <a:avLst/>
          </a:prstGeom>
          <a:noFill/>
          <a:ln w="9525">
            <a:noFill/>
            <a:miter lim="800000"/>
            <a:headEnd/>
            <a:tailEnd/>
          </a:ln>
        </p:spPr>
      </p:pic>
      <p:cxnSp>
        <p:nvCxnSpPr>
          <p:cNvPr id="16" name="直接连接符 15"/>
          <p:cNvCxnSpPr/>
          <p:nvPr/>
        </p:nvCxnSpPr>
        <p:spPr>
          <a:xfrm>
            <a:off x="2146684"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7" name="文本框 19"/>
          <p:cNvSpPr txBox="1"/>
          <p:nvPr/>
        </p:nvSpPr>
        <p:spPr>
          <a:xfrm>
            <a:off x="1021893"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固化</a:t>
            </a:r>
            <a:endParaRPr lang="en-US" altLang="zh-CN" sz="3600" b="1" dirty="0" smtClean="0">
              <a:solidFill>
                <a:schemeClr val="bg2">
                  <a:lumMod val="50000"/>
                </a:schemeClr>
              </a:solidFill>
              <a:latin typeface="华文楷体" pitchFamily="2" charset="-122"/>
              <a:ea typeface="华文楷体" pitchFamily="2" charset="-122"/>
            </a:endParaRPr>
          </a:p>
          <a:p>
            <a:r>
              <a:rPr lang="en-US" altLang="zh-CN" sz="3600" b="1" dirty="0" smtClean="0">
                <a:solidFill>
                  <a:schemeClr val="bg2">
                    <a:lumMod val="50000"/>
                  </a:schemeClr>
                </a:solidFill>
                <a:latin typeface="华文楷体" pitchFamily="2" charset="-122"/>
                <a:ea typeface="华文楷体" pitchFamily="2" charset="-122"/>
              </a:rPr>
              <a:t>/</a:t>
            </a:r>
          </a:p>
          <a:p>
            <a:r>
              <a:rPr lang="zh-CN" altLang="en-US" sz="3600" b="1" dirty="0" smtClean="0">
                <a:solidFill>
                  <a:schemeClr val="bg2">
                    <a:lumMod val="50000"/>
                  </a:schemeClr>
                </a:solidFill>
                <a:latin typeface="华文楷体" pitchFamily="2" charset="-122"/>
                <a:ea typeface="华文楷体" pitchFamily="2" charset="-122"/>
              </a:rPr>
              <a:t>稳定化</a:t>
            </a:r>
            <a:endParaRPr lang="zh-CN" altLang="en-US" sz="3600" b="1" dirty="0">
              <a:solidFill>
                <a:schemeClr val="bg2">
                  <a:lumMod val="50000"/>
                </a:schemeClr>
              </a:solidFill>
              <a:latin typeface="华文楷体" pitchFamily="2" charset="-122"/>
              <a:ea typeface="华文楷体" pitchFamily="2" charset="-122"/>
            </a:endParaRPr>
          </a:p>
        </p:txBody>
      </p:sp>
      <p:sp>
        <p:nvSpPr>
          <p:cNvPr id="18"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9" name="图片 18"/>
          <p:cNvPicPr>
            <a:picLocks noChangeAspect="1"/>
          </p:cNvPicPr>
          <p:nvPr/>
        </p:nvPicPr>
        <p:blipFill>
          <a:blip r:embed="rId8"/>
          <a:stretch>
            <a:fillRect/>
          </a:stretch>
        </p:blipFill>
        <p:spPr>
          <a:xfrm>
            <a:off x="9065382" y="439775"/>
            <a:ext cx="2313656" cy="189073"/>
          </a:xfrm>
          <a:prstGeom prst="rect">
            <a:avLst/>
          </a:prstGeom>
        </p:spPr>
      </p:pic>
      <p:pic>
        <p:nvPicPr>
          <p:cNvPr id="23" name="图片 22"/>
          <p:cNvPicPr>
            <a:picLocks noChangeAspect="1"/>
          </p:cNvPicPr>
          <p:nvPr/>
        </p:nvPicPr>
        <p:blipFill>
          <a:blip r:embed="rId8"/>
          <a:stretch>
            <a:fillRect/>
          </a:stretch>
        </p:blipFill>
        <p:spPr>
          <a:xfrm flipH="1">
            <a:off x="814241" y="497625"/>
            <a:ext cx="2313656" cy="189073"/>
          </a:xfrm>
          <a:prstGeom prst="rect">
            <a:avLst/>
          </a:prstGeom>
        </p:spPr>
      </p:pic>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aphicFrame>
        <p:nvGraphicFramePr>
          <p:cNvPr id="44" name="图表 43"/>
          <p:cNvGraphicFramePr>
            <a:graphicFrameLocks/>
          </p:cNvGraphicFramePr>
          <p:nvPr/>
        </p:nvGraphicFramePr>
        <p:xfrm>
          <a:off x="8188657" y="1193752"/>
          <a:ext cx="4003344" cy="24911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图表 22"/>
          <p:cNvGraphicFramePr>
            <a:graphicFrameLocks/>
          </p:cNvGraphicFramePr>
          <p:nvPr/>
        </p:nvGraphicFramePr>
        <p:xfrm>
          <a:off x="4026089" y="1099781"/>
          <a:ext cx="4227394" cy="2516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图表 21"/>
          <p:cNvGraphicFramePr>
            <a:graphicFrameLocks/>
          </p:cNvGraphicFramePr>
          <p:nvPr/>
        </p:nvGraphicFramePr>
        <p:xfrm>
          <a:off x="0" y="1027065"/>
          <a:ext cx="4080681" cy="2630535"/>
        </p:xfrm>
        <a:graphic>
          <a:graphicData uri="http://schemas.openxmlformats.org/drawingml/2006/chart">
            <c:chart xmlns:c="http://schemas.openxmlformats.org/drawingml/2006/chart" xmlns:r="http://schemas.openxmlformats.org/officeDocument/2006/relationships" r:id="rId4"/>
          </a:graphicData>
        </a:graphic>
      </p:graphicFrame>
      <p:sp>
        <p:nvSpPr>
          <p:cNvPr id="24"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5" name="图片 24"/>
          <p:cNvPicPr>
            <a:picLocks noChangeAspect="1"/>
          </p:cNvPicPr>
          <p:nvPr/>
        </p:nvPicPr>
        <p:blipFill>
          <a:blip r:embed="rId5"/>
          <a:stretch>
            <a:fillRect/>
          </a:stretch>
        </p:blipFill>
        <p:spPr>
          <a:xfrm>
            <a:off x="9065382" y="439775"/>
            <a:ext cx="2313656" cy="189073"/>
          </a:xfrm>
          <a:prstGeom prst="rect">
            <a:avLst/>
          </a:prstGeom>
        </p:spPr>
      </p:pic>
      <p:pic>
        <p:nvPicPr>
          <p:cNvPr id="26" name="图片 25"/>
          <p:cNvPicPr>
            <a:picLocks noChangeAspect="1"/>
          </p:cNvPicPr>
          <p:nvPr/>
        </p:nvPicPr>
        <p:blipFill>
          <a:blip r:embed="rId5"/>
          <a:stretch>
            <a:fillRect/>
          </a:stretch>
        </p:blipFill>
        <p:spPr>
          <a:xfrm flipH="1">
            <a:off x="814241" y="497625"/>
            <a:ext cx="2313656" cy="189073"/>
          </a:xfrm>
          <a:prstGeom prst="rect">
            <a:avLst/>
          </a:prstGeom>
        </p:spPr>
      </p:pic>
      <p:sp>
        <p:nvSpPr>
          <p:cNvPr id="27" name="Rectangle 5"/>
          <p:cNvSpPr>
            <a:spLocks noChangeArrowheads="1"/>
          </p:cNvSpPr>
          <p:nvPr/>
        </p:nvSpPr>
        <p:spPr bwMode="auto">
          <a:xfrm>
            <a:off x="70338" y="1219192"/>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29" name="矩形 28"/>
          <p:cNvSpPr/>
          <p:nvPr/>
        </p:nvSpPr>
        <p:spPr>
          <a:xfrm>
            <a:off x="3342806" y="1128339"/>
            <a:ext cx="712054"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pH=3</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30" name="Rectangle 7"/>
          <p:cNvSpPr>
            <a:spLocks noChangeArrowheads="1"/>
          </p:cNvSpPr>
          <p:nvPr/>
        </p:nvSpPr>
        <p:spPr bwMode="auto">
          <a:xfrm>
            <a:off x="70338" y="1219192"/>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32" name="矩形 31"/>
          <p:cNvSpPr/>
          <p:nvPr/>
        </p:nvSpPr>
        <p:spPr>
          <a:xfrm>
            <a:off x="7248351" y="1170974"/>
            <a:ext cx="712054"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pH=5</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33" name="Rectangle 9"/>
          <p:cNvSpPr>
            <a:spLocks noChangeArrowheads="1"/>
          </p:cNvSpPr>
          <p:nvPr/>
        </p:nvSpPr>
        <p:spPr bwMode="auto">
          <a:xfrm>
            <a:off x="70338" y="1219192"/>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35" name="矩形 34"/>
          <p:cNvSpPr/>
          <p:nvPr/>
        </p:nvSpPr>
        <p:spPr>
          <a:xfrm>
            <a:off x="11508800" y="1086688"/>
            <a:ext cx="712054"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pH=7</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36" name="Rectangle 11"/>
          <p:cNvSpPr>
            <a:spLocks noChangeArrowheads="1"/>
          </p:cNvSpPr>
          <p:nvPr/>
        </p:nvSpPr>
        <p:spPr bwMode="auto">
          <a:xfrm>
            <a:off x="70338" y="1219192"/>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38" name="矩形 37"/>
          <p:cNvSpPr/>
          <p:nvPr/>
        </p:nvSpPr>
        <p:spPr>
          <a:xfrm>
            <a:off x="4697342" y="3990462"/>
            <a:ext cx="712054"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pH=9</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39" name="Rectangle 13"/>
          <p:cNvSpPr>
            <a:spLocks noChangeArrowheads="1"/>
          </p:cNvSpPr>
          <p:nvPr/>
        </p:nvSpPr>
        <p:spPr bwMode="auto">
          <a:xfrm>
            <a:off x="70338" y="1219192"/>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41" name="矩形 40"/>
          <p:cNvSpPr/>
          <p:nvPr/>
        </p:nvSpPr>
        <p:spPr>
          <a:xfrm>
            <a:off x="9438286" y="3938321"/>
            <a:ext cx="818879"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pH=11</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42" name="椭圆 41"/>
          <p:cNvSpPr/>
          <p:nvPr/>
        </p:nvSpPr>
        <p:spPr>
          <a:xfrm>
            <a:off x="6335558" y="3807725"/>
            <a:ext cx="357187" cy="2346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Times New Roman" pitchFamily="18" charset="0"/>
              <a:cs typeface="Times New Roman" pitchFamily="18" charset="0"/>
            </a:endParaRPr>
          </a:p>
        </p:txBody>
      </p:sp>
      <p:sp>
        <p:nvSpPr>
          <p:cNvPr id="43" name="椭圆 42"/>
          <p:cNvSpPr/>
          <p:nvPr/>
        </p:nvSpPr>
        <p:spPr>
          <a:xfrm>
            <a:off x="54592" y="1044045"/>
            <a:ext cx="357188" cy="23574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C00000"/>
              </a:solidFill>
              <a:latin typeface="Times New Roman" pitchFamily="18" charset="0"/>
              <a:cs typeface="Times New Roman" pitchFamily="18" charset="0"/>
            </a:endParaRPr>
          </a:p>
        </p:txBody>
      </p:sp>
      <p:graphicFrame>
        <p:nvGraphicFramePr>
          <p:cNvPr id="45" name="图表 44"/>
          <p:cNvGraphicFramePr>
            <a:graphicFrameLocks/>
          </p:cNvGraphicFramePr>
          <p:nvPr/>
        </p:nvGraphicFramePr>
        <p:xfrm>
          <a:off x="1187343" y="3862316"/>
          <a:ext cx="4435521" cy="28114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6" name="图表 45"/>
          <p:cNvGraphicFramePr>
            <a:graphicFrameLocks/>
          </p:cNvGraphicFramePr>
          <p:nvPr/>
        </p:nvGraphicFramePr>
        <p:xfrm>
          <a:off x="5900868" y="3900773"/>
          <a:ext cx="4798966" cy="269109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aphicFrame>
        <p:nvGraphicFramePr>
          <p:cNvPr id="17" name="图表 16"/>
          <p:cNvGraphicFramePr>
            <a:graphicFrameLocks/>
          </p:cNvGraphicFramePr>
          <p:nvPr/>
        </p:nvGraphicFramePr>
        <p:xfrm>
          <a:off x="3452935" y="3862316"/>
          <a:ext cx="4981432" cy="2995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a:graphicFrameLocks/>
          </p:cNvGraphicFramePr>
          <p:nvPr/>
        </p:nvGraphicFramePr>
        <p:xfrm>
          <a:off x="0" y="721484"/>
          <a:ext cx="5909481" cy="2895174"/>
        </p:xfrm>
        <a:graphic>
          <a:graphicData uri="http://schemas.openxmlformats.org/drawingml/2006/chart">
            <c:chart xmlns:c="http://schemas.openxmlformats.org/drawingml/2006/chart" xmlns:r="http://schemas.openxmlformats.org/officeDocument/2006/relationships" r:id="rId3"/>
          </a:graphicData>
        </a:graphic>
      </p:graphicFrame>
      <p:sp>
        <p:nvSpPr>
          <p:cNvPr id="24"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5" name="图片 24"/>
          <p:cNvPicPr>
            <a:picLocks noChangeAspect="1"/>
          </p:cNvPicPr>
          <p:nvPr/>
        </p:nvPicPr>
        <p:blipFill>
          <a:blip r:embed="rId4"/>
          <a:stretch>
            <a:fillRect/>
          </a:stretch>
        </p:blipFill>
        <p:spPr>
          <a:xfrm>
            <a:off x="9065382" y="439775"/>
            <a:ext cx="2313656" cy="189073"/>
          </a:xfrm>
          <a:prstGeom prst="rect">
            <a:avLst/>
          </a:prstGeom>
        </p:spPr>
      </p:pic>
      <p:pic>
        <p:nvPicPr>
          <p:cNvPr id="26" name="图片 25"/>
          <p:cNvPicPr>
            <a:picLocks noChangeAspect="1"/>
          </p:cNvPicPr>
          <p:nvPr/>
        </p:nvPicPr>
        <p:blipFill>
          <a:blip r:embed="rId4"/>
          <a:stretch>
            <a:fillRect/>
          </a:stretch>
        </p:blipFill>
        <p:spPr>
          <a:xfrm flipH="1">
            <a:off x="814241" y="497625"/>
            <a:ext cx="2313656" cy="189073"/>
          </a:xfrm>
          <a:prstGeom prst="rect">
            <a:avLst/>
          </a:prstGeom>
        </p:spPr>
      </p:pic>
      <p:sp>
        <p:nvSpPr>
          <p:cNvPr id="5" name="Rectangle 5"/>
          <p:cNvSpPr>
            <a:spLocks noChangeArrowheads="1"/>
          </p:cNvSpPr>
          <p:nvPr/>
        </p:nvSpPr>
        <p:spPr bwMode="auto">
          <a:xfrm>
            <a:off x="234460" y="914394"/>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7" name="矩形 6"/>
          <p:cNvSpPr/>
          <p:nvPr/>
        </p:nvSpPr>
        <p:spPr>
          <a:xfrm>
            <a:off x="4100784" y="823540"/>
            <a:ext cx="801823"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T=4</a:t>
            </a:r>
            <a:r>
              <a:rPr lang="zh-CN" altLang="en-US" dirty="0">
                <a:solidFill>
                  <a:srgbClr val="C00000"/>
                </a:solidFill>
                <a:latin typeface="Times New Roman" pitchFamily="18" charset="0"/>
                <a:ea typeface="宋体" pitchFamily="2" charset="-122"/>
                <a:cs typeface="Times New Roman" pitchFamily="18" charset="0"/>
              </a:rPr>
              <a:t>℃</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8" name="Rectangle 7"/>
          <p:cNvSpPr>
            <a:spLocks noChangeArrowheads="1"/>
          </p:cNvSpPr>
          <p:nvPr/>
        </p:nvSpPr>
        <p:spPr bwMode="auto">
          <a:xfrm>
            <a:off x="234460" y="914394"/>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11" name="Rectangle 9"/>
          <p:cNvSpPr>
            <a:spLocks noChangeArrowheads="1"/>
          </p:cNvSpPr>
          <p:nvPr/>
        </p:nvSpPr>
        <p:spPr bwMode="auto">
          <a:xfrm>
            <a:off x="234460" y="914394"/>
            <a:ext cx="184731" cy="369332"/>
          </a:xfrm>
          <a:prstGeom prst="rect">
            <a:avLst/>
          </a:prstGeom>
          <a:noFill/>
          <a:ln w="9525">
            <a:noFill/>
            <a:miter lim="800000"/>
            <a:headEnd/>
            <a:tailEnd/>
          </a:ln>
        </p:spPr>
        <p:txBody>
          <a:bodyPr wrap="none" anchor="ctr">
            <a:spAutoFit/>
          </a:bodyPr>
          <a:lstStyle/>
          <a:p>
            <a:endParaRPr lang="zh-CN" altLang="en-US">
              <a:latin typeface="Times New Roman" pitchFamily="18" charset="0"/>
              <a:cs typeface="Times New Roman" pitchFamily="18" charset="0"/>
            </a:endParaRPr>
          </a:p>
        </p:txBody>
      </p:sp>
      <p:sp>
        <p:nvSpPr>
          <p:cNvPr id="13" name="矩形 12"/>
          <p:cNvSpPr/>
          <p:nvPr/>
        </p:nvSpPr>
        <p:spPr>
          <a:xfrm>
            <a:off x="7118939" y="3809384"/>
            <a:ext cx="917239"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T=30</a:t>
            </a:r>
            <a:r>
              <a:rPr lang="zh-CN" altLang="en-US" dirty="0">
                <a:solidFill>
                  <a:srgbClr val="C00000"/>
                </a:solidFill>
                <a:latin typeface="Times New Roman" pitchFamily="18" charset="0"/>
                <a:ea typeface="宋体" pitchFamily="2" charset="-122"/>
                <a:cs typeface="Times New Roman" pitchFamily="18" charset="0"/>
              </a:rPr>
              <a:t>℃</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14" name="椭圆 13"/>
          <p:cNvSpPr/>
          <p:nvPr/>
        </p:nvSpPr>
        <p:spPr>
          <a:xfrm>
            <a:off x="3698594" y="3862315"/>
            <a:ext cx="286603" cy="2770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8" name="组合 17"/>
          <p:cNvGrpSpPr/>
          <p:nvPr/>
        </p:nvGrpSpPr>
        <p:grpSpPr>
          <a:xfrm>
            <a:off x="6307825" y="804932"/>
            <a:ext cx="5333716" cy="2770781"/>
            <a:chOff x="6307825" y="804932"/>
            <a:chExt cx="5333716" cy="2770781"/>
          </a:xfrm>
        </p:grpSpPr>
        <p:sp>
          <p:nvSpPr>
            <p:cNvPr id="10" name="矩形 9"/>
            <p:cNvSpPr/>
            <p:nvPr/>
          </p:nvSpPr>
          <p:spPr>
            <a:xfrm>
              <a:off x="10416582" y="804932"/>
              <a:ext cx="917239" cy="369332"/>
            </a:xfrm>
            <a:prstGeom prst="rect">
              <a:avLst/>
            </a:prstGeom>
            <a:noFill/>
          </p:spPr>
          <p:txBody>
            <a:bodyPr wrap="none">
              <a:spAutoFit/>
            </a:bodyPr>
            <a:lstStyle/>
            <a:p>
              <a:pPr algn="ctr">
                <a:defRPr/>
              </a:pPr>
              <a:r>
                <a:rPr lang="en-US" altLang="zh-CN" dirty="0">
                  <a:solidFill>
                    <a:srgbClr val="C00000"/>
                  </a:solidFill>
                  <a:latin typeface="Times New Roman" pitchFamily="18" charset="0"/>
                  <a:ea typeface="宋体" pitchFamily="2" charset="-122"/>
                  <a:cs typeface="Times New Roman" pitchFamily="18" charset="0"/>
                </a:rPr>
                <a:t>T=12</a:t>
              </a:r>
              <a:r>
                <a:rPr lang="zh-CN" altLang="en-US" dirty="0">
                  <a:solidFill>
                    <a:srgbClr val="C00000"/>
                  </a:solidFill>
                  <a:latin typeface="Times New Roman" pitchFamily="18" charset="0"/>
                  <a:ea typeface="宋体" pitchFamily="2" charset="-122"/>
                  <a:cs typeface="Times New Roman" pitchFamily="18" charset="0"/>
                </a:rPr>
                <a:t>℃</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graphicFrame>
          <p:nvGraphicFramePr>
            <p:cNvPr id="16" name="图表 15"/>
            <p:cNvGraphicFramePr>
              <a:graphicFrameLocks/>
            </p:cNvGraphicFramePr>
            <p:nvPr/>
          </p:nvGraphicFramePr>
          <p:xfrm>
            <a:off x="6307825" y="805217"/>
            <a:ext cx="5333716" cy="2770496"/>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4"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5" name="图片 24"/>
          <p:cNvPicPr>
            <a:picLocks noChangeAspect="1"/>
          </p:cNvPicPr>
          <p:nvPr/>
        </p:nvPicPr>
        <p:blipFill>
          <a:blip r:embed="rId2"/>
          <a:stretch>
            <a:fillRect/>
          </a:stretch>
        </p:blipFill>
        <p:spPr>
          <a:xfrm>
            <a:off x="9065382" y="439775"/>
            <a:ext cx="2313656" cy="189073"/>
          </a:xfrm>
          <a:prstGeom prst="rect">
            <a:avLst/>
          </a:prstGeom>
        </p:spPr>
      </p:pic>
      <p:pic>
        <p:nvPicPr>
          <p:cNvPr id="26" name="图片 25"/>
          <p:cNvPicPr>
            <a:picLocks noChangeAspect="1"/>
          </p:cNvPicPr>
          <p:nvPr/>
        </p:nvPicPr>
        <p:blipFill>
          <a:blip r:embed="rId2"/>
          <a:stretch>
            <a:fillRect/>
          </a:stretch>
        </p:blipFill>
        <p:spPr>
          <a:xfrm flipH="1">
            <a:off x="814241" y="497625"/>
            <a:ext cx="2313656" cy="189073"/>
          </a:xfrm>
          <a:prstGeom prst="rect">
            <a:avLst/>
          </a:prstGeom>
        </p:spPr>
      </p:pic>
      <p:sp>
        <p:nvSpPr>
          <p:cNvPr id="15" name="内容占位符 4"/>
          <p:cNvSpPr txBox="1">
            <a:spLocks/>
          </p:cNvSpPr>
          <p:nvPr/>
        </p:nvSpPr>
        <p:spPr>
          <a:xfrm>
            <a:off x="2891248" y="1601877"/>
            <a:ext cx="8153400" cy="1500188"/>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Times New Roman" pitchFamily="18" charset="0"/>
                <a:ea typeface="华文楷体" pitchFamily="2" charset="-122"/>
                <a:cs typeface="Times New Roman" pitchFamily="18" charset="0"/>
              </a:rPr>
              <a:t>土壤样品：</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本实验土壤样品从重金属镍污染程度相对较低的    区域取得，样品镍总量为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1660mg/kg</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pH</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为</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8.3</a:t>
            </a:r>
            <a:r>
              <a:rPr lang="zh-CN" altLang="zh-CN" sz="2000" b="1" dirty="0" smtClean="0">
                <a:solidFill>
                  <a:schemeClr val="bg2">
                    <a:lumMod val="50000"/>
                  </a:schemeClr>
                </a:solidFill>
                <a:latin typeface="Times New Roman" pitchFamily="18" charset="0"/>
                <a:ea typeface="华文楷体" pitchFamily="2" charset="-122"/>
                <a:cs typeface="Times New Roman" pitchFamily="18" charset="0"/>
              </a:rPr>
              <a:t>±</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0.2</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Times New Roman" pitchFamily="18" charset="0"/>
                <a:ea typeface="华文楷体" pitchFamily="2" charset="-122"/>
                <a:cs typeface="Times New Roman" pitchFamily="18" charset="0"/>
              </a:rPr>
              <a:t>稳定药剂：</a:t>
            </a:r>
            <a:r>
              <a:rPr lang="zh-CN" altLang="en-US" sz="2000" b="1" dirty="0" smtClean="0">
                <a:solidFill>
                  <a:schemeClr val="bg2">
                    <a:lumMod val="50000"/>
                  </a:schemeClr>
                </a:solidFill>
                <a:latin typeface="Times New Roman" pitchFamily="18" charset="0"/>
                <a:ea typeface="华文楷体" pitchFamily="2" charset="-122"/>
                <a:cs typeface="Times New Roman" pitchFamily="18" charset="0"/>
              </a:rPr>
              <a:t>稳定剂为金属稳定剂</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HS</a:t>
            </a:r>
            <a:endParaRPr lang="zh-CN" altLang="en-US" sz="2000" b="1" dirty="0" smtClean="0">
              <a:solidFill>
                <a:schemeClr val="bg2">
                  <a:lumMod val="50000"/>
                </a:schemeClr>
              </a:solidFill>
              <a:latin typeface="Times New Roman" pitchFamily="18" charset="0"/>
              <a:ea typeface="华文楷体" pitchFamily="2" charset="-122"/>
              <a:cs typeface="Times New Roman" pitchFamily="18" charset="0"/>
            </a:endParaRPr>
          </a:p>
        </p:txBody>
      </p:sp>
      <p:graphicFrame>
        <p:nvGraphicFramePr>
          <p:cNvPr id="16" name="表格 15"/>
          <p:cNvGraphicFramePr>
            <a:graphicFrameLocks noGrp="1"/>
          </p:cNvGraphicFramePr>
          <p:nvPr/>
        </p:nvGraphicFramePr>
        <p:xfrm>
          <a:off x="2867802" y="3596510"/>
          <a:ext cx="8072495" cy="1835304"/>
        </p:xfrm>
        <a:graphic>
          <a:graphicData uri="http://schemas.openxmlformats.org/drawingml/2006/table">
            <a:tbl>
              <a:tblPr/>
              <a:tblGrid>
                <a:gridCol w="3214710"/>
                <a:gridCol w="2599534"/>
                <a:gridCol w="2258251"/>
              </a:tblGrid>
              <a:tr h="576810">
                <a:tc>
                  <a:txBody>
                    <a:bodyPr/>
                    <a:lstStyle/>
                    <a:p>
                      <a:pPr algn="ctr">
                        <a:spcAft>
                          <a:spcPts val="0"/>
                        </a:spcAft>
                      </a:pPr>
                      <a:r>
                        <a:rPr lang="zh-CN" sz="1800" kern="100" dirty="0">
                          <a:solidFill>
                            <a:srgbClr val="000000"/>
                          </a:solidFill>
                          <a:latin typeface="Times New Roman" pitchFamily="18" charset="0"/>
                          <a:ea typeface="宋体"/>
                          <a:cs typeface="Times New Roman" pitchFamily="18" charset="0"/>
                        </a:rPr>
                        <a:t>样品类型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zh-CN" sz="1800" kern="100" dirty="0">
                          <a:solidFill>
                            <a:srgbClr val="000000"/>
                          </a:solidFill>
                          <a:latin typeface="Times New Roman" pitchFamily="18" charset="0"/>
                          <a:ea typeface="宋体"/>
                          <a:cs typeface="Times New Roman" pitchFamily="18" charset="0"/>
                        </a:rPr>
                        <a:t>重金属镍浸出结果</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zh-CN" altLang="en-US" sz="1800" kern="100" dirty="0" smtClean="0">
                          <a:solidFill>
                            <a:srgbClr val="000000"/>
                          </a:solidFill>
                          <a:latin typeface="Times New Roman" pitchFamily="18" charset="0"/>
                          <a:ea typeface="宋体"/>
                          <a:cs typeface="Times New Roman" pitchFamily="18" charset="0"/>
                        </a:rPr>
                        <a:t>抗压强度</a:t>
                      </a:r>
                      <a:endParaRPr lang="zh-CN" sz="18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19498">
                <a:tc>
                  <a:txBody>
                    <a:bodyPr/>
                    <a:lstStyle/>
                    <a:p>
                      <a:pPr algn="ctr">
                        <a:spcAft>
                          <a:spcPts val="0"/>
                        </a:spcAft>
                      </a:pPr>
                      <a:r>
                        <a:rPr lang="en-US" sz="1800" kern="100" dirty="0">
                          <a:solidFill>
                            <a:srgbClr val="000000"/>
                          </a:solidFill>
                          <a:latin typeface="Times New Roman" pitchFamily="18" charset="0"/>
                          <a:ea typeface="宋体"/>
                          <a:cs typeface="Times New Roman" pitchFamily="18" charset="0"/>
                        </a:rPr>
                        <a:t>2%</a:t>
                      </a:r>
                      <a:r>
                        <a:rPr lang="zh-CN" sz="1800" kern="100" dirty="0">
                          <a:solidFill>
                            <a:srgbClr val="000000"/>
                          </a:solidFill>
                          <a:latin typeface="Times New Roman" pitchFamily="18" charset="0"/>
                          <a:ea typeface="宋体"/>
                          <a:cs typeface="Times New Roman" pitchFamily="18" charset="0"/>
                        </a:rPr>
                        <a:t>稳定剂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solidFill>
                            <a:srgbClr val="000000"/>
                          </a:solidFill>
                          <a:latin typeface="Times New Roman" pitchFamily="18" charset="0"/>
                          <a:ea typeface="宋体"/>
                          <a:cs typeface="Times New Roman" pitchFamily="18" charset="0"/>
                        </a:rPr>
                        <a:t>未检出（＜</a:t>
                      </a:r>
                      <a:r>
                        <a:rPr lang="en-US" sz="1800" kern="100" dirty="0">
                          <a:solidFill>
                            <a:srgbClr val="000000"/>
                          </a:solidFill>
                          <a:latin typeface="Times New Roman" pitchFamily="18" charset="0"/>
                          <a:ea typeface="宋体"/>
                          <a:cs typeface="Times New Roman" pitchFamily="18" charset="0"/>
                        </a:rPr>
                        <a:t>0.04mg/l</a:t>
                      </a:r>
                      <a:r>
                        <a:rPr lang="zh-CN" sz="1800" kern="100" dirty="0">
                          <a:solidFill>
                            <a:srgbClr val="000000"/>
                          </a:solidFill>
                          <a:latin typeface="Times New Roman" pitchFamily="18" charset="0"/>
                          <a:ea typeface="宋体"/>
                          <a:cs typeface="Times New Roman"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800" kern="100" dirty="0" smtClean="0">
                          <a:solidFill>
                            <a:srgbClr val="000000"/>
                          </a:solidFill>
                          <a:latin typeface="Times New Roman" pitchFamily="18" charset="0"/>
                          <a:ea typeface="宋体"/>
                          <a:cs typeface="Times New Roman" pitchFamily="18" charset="0"/>
                        </a:rPr>
                        <a:t>0.6MPa</a:t>
                      </a:r>
                      <a:endParaRPr lang="zh-CN" sz="18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498">
                <a:tc>
                  <a:txBody>
                    <a:bodyPr/>
                    <a:lstStyle/>
                    <a:p>
                      <a:pPr algn="ctr">
                        <a:spcAft>
                          <a:spcPts val="0"/>
                        </a:spcAft>
                      </a:pPr>
                      <a:r>
                        <a:rPr lang="en-US" sz="1800" kern="100">
                          <a:solidFill>
                            <a:srgbClr val="000000"/>
                          </a:solidFill>
                          <a:latin typeface="Times New Roman" pitchFamily="18" charset="0"/>
                          <a:ea typeface="宋体"/>
                          <a:cs typeface="Times New Roman" pitchFamily="18" charset="0"/>
                        </a:rPr>
                        <a:t>3%</a:t>
                      </a:r>
                      <a:r>
                        <a:rPr lang="zh-CN" sz="1800" kern="100">
                          <a:solidFill>
                            <a:srgbClr val="000000"/>
                          </a:solidFill>
                          <a:latin typeface="Times New Roman" pitchFamily="18" charset="0"/>
                          <a:ea typeface="宋体"/>
                          <a:cs typeface="Times New Roman" pitchFamily="18" charset="0"/>
                        </a:rPr>
                        <a:t>稳定剂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solidFill>
                            <a:srgbClr val="000000"/>
                          </a:solidFill>
                          <a:latin typeface="Times New Roman" pitchFamily="18" charset="0"/>
                          <a:ea typeface="宋体"/>
                          <a:cs typeface="Times New Roman" pitchFamily="18" charset="0"/>
                        </a:rPr>
                        <a:t>未检出（＜</a:t>
                      </a:r>
                      <a:r>
                        <a:rPr lang="en-US" sz="1800" kern="100" dirty="0">
                          <a:solidFill>
                            <a:srgbClr val="000000"/>
                          </a:solidFill>
                          <a:latin typeface="Times New Roman" pitchFamily="18" charset="0"/>
                          <a:ea typeface="宋体"/>
                          <a:cs typeface="Times New Roman" pitchFamily="18" charset="0"/>
                        </a:rPr>
                        <a:t>0.04mg/l</a:t>
                      </a:r>
                      <a:r>
                        <a:rPr lang="zh-CN" sz="1800" kern="100" dirty="0">
                          <a:solidFill>
                            <a:srgbClr val="000000"/>
                          </a:solidFill>
                          <a:latin typeface="Times New Roman" pitchFamily="18" charset="0"/>
                          <a:ea typeface="宋体"/>
                          <a:cs typeface="Times New Roman"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800" kern="100" dirty="0" smtClean="0">
                          <a:solidFill>
                            <a:srgbClr val="000000"/>
                          </a:solidFill>
                          <a:latin typeface="Times New Roman" pitchFamily="18" charset="0"/>
                          <a:ea typeface="+mn-ea"/>
                          <a:cs typeface="Times New Roman" pitchFamily="18" charset="0"/>
                        </a:rPr>
                        <a:t>0.8MPa</a:t>
                      </a:r>
                      <a:endParaRPr lang="zh-CN" sz="18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9498">
                <a:tc>
                  <a:txBody>
                    <a:bodyPr/>
                    <a:lstStyle/>
                    <a:p>
                      <a:pPr algn="ctr">
                        <a:spcAft>
                          <a:spcPts val="0"/>
                        </a:spcAft>
                      </a:pPr>
                      <a:r>
                        <a:rPr lang="en-US" sz="1800" kern="100" dirty="0">
                          <a:solidFill>
                            <a:srgbClr val="000000"/>
                          </a:solidFill>
                          <a:latin typeface="Times New Roman" pitchFamily="18" charset="0"/>
                          <a:ea typeface="宋体"/>
                          <a:cs typeface="Times New Roman" pitchFamily="18" charset="0"/>
                        </a:rPr>
                        <a:t>4%</a:t>
                      </a:r>
                      <a:r>
                        <a:rPr lang="zh-CN" sz="1800" kern="100" dirty="0">
                          <a:solidFill>
                            <a:srgbClr val="000000"/>
                          </a:solidFill>
                          <a:latin typeface="Times New Roman" pitchFamily="18" charset="0"/>
                          <a:ea typeface="宋体"/>
                          <a:cs typeface="Times New Roman" pitchFamily="18" charset="0"/>
                        </a:rPr>
                        <a:t>稳定剂</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800" kern="100" dirty="0">
                          <a:solidFill>
                            <a:srgbClr val="000000"/>
                          </a:solidFill>
                          <a:latin typeface="Times New Roman" pitchFamily="18" charset="0"/>
                          <a:ea typeface="宋体"/>
                          <a:cs typeface="Times New Roman" pitchFamily="18" charset="0"/>
                        </a:rPr>
                        <a:t>未检出（＜</a:t>
                      </a:r>
                      <a:r>
                        <a:rPr lang="en-US" sz="1800" kern="100" dirty="0">
                          <a:solidFill>
                            <a:srgbClr val="000000"/>
                          </a:solidFill>
                          <a:latin typeface="Times New Roman" pitchFamily="18" charset="0"/>
                          <a:ea typeface="宋体"/>
                          <a:cs typeface="Times New Roman" pitchFamily="18" charset="0"/>
                        </a:rPr>
                        <a:t>0.04mg/l</a:t>
                      </a:r>
                      <a:r>
                        <a:rPr lang="zh-CN" sz="1800" kern="100" dirty="0">
                          <a:solidFill>
                            <a:srgbClr val="000000"/>
                          </a:solidFill>
                          <a:latin typeface="Times New Roman" pitchFamily="18" charset="0"/>
                          <a:ea typeface="宋体"/>
                          <a:cs typeface="Times New Roman"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CN" sz="1800" kern="100" dirty="0" smtClean="0">
                          <a:solidFill>
                            <a:srgbClr val="000000"/>
                          </a:solidFill>
                          <a:latin typeface="Times New Roman" pitchFamily="18" charset="0"/>
                          <a:ea typeface="+mn-ea"/>
                          <a:cs typeface="Times New Roman" pitchFamily="18" charset="0"/>
                        </a:rPr>
                        <a:t>0.8MPa</a:t>
                      </a:r>
                      <a:endParaRPr lang="zh-CN" sz="1800" kern="100" dirty="0">
                        <a:solidFill>
                          <a:srgbClr val="000000"/>
                        </a:solidFill>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云形标注 16"/>
          <p:cNvSpPr/>
          <p:nvPr/>
        </p:nvSpPr>
        <p:spPr>
          <a:xfrm>
            <a:off x="10314149" y="2953573"/>
            <a:ext cx="1071562" cy="571500"/>
          </a:xfrm>
          <a:prstGeom prst="cloudCallout">
            <a:avLst>
              <a:gd name="adj1" fmla="val -41438"/>
              <a:gd name="adj2" fmla="val 9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Times New Roman" pitchFamily="18" charset="0"/>
              <a:cs typeface="Times New Roman" pitchFamily="18" charset="0"/>
            </a:endParaRPr>
          </a:p>
        </p:txBody>
      </p:sp>
      <p:sp>
        <p:nvSpPr>
          <p:cNvPr id="18" name="矩形 17"/>
          <p:cNvSpPr/>
          <p:nvPr/>
        </p:nvSpPr>
        <p:spPr>
          <a:xfrm>
            <a:off x="10269789" y="3096162"/>
            <a:ext cx="1035861" cy="369332"/>
          </a:xfrm>
          <a:prstGeom prst="rect">
            <a:avLst/>
          </a:prstGeom>
          <a:noFill/>
        </p:spPr>
        <p:txBody>
          <a:bodyPr wrap="none">
            <a:spAutoFit/>
          </a:bodyPr>
          <a:lstStyle/>
          <a:p>
            <a:pPr algn="ctr">
              <a:defRPr/>
            </a:pPr>
            <a:r>
              <a:rPr lang="zh-CN" altLang="en-US" dirty="0">
                <a:solidFill>
                  <a:srgbClr val="C00000"/>
                </a:solidFill>
                <a:latin typeface="Times New Roman" pitchFamily="18" charset="0"/>
                <a:ea typeface="宋体" pitchFamily="2" charset="-122"/>
                <a:cs typeface="Times New Roman" pitchFamily="18" charset="0"/>
              </a:rPr>
              <a:t>≥</a:t>
            </a:r>
            <a:r>
              <a:rPr lang="en-US" dirty="0">
                <a:solidFill>
                  <a:srgbClr val="C00000"/>
                </a:solidFill>
                <a:latin typeface="Times New Roman" pitchFamily="18" charset="0"/>
                <a:ea typeface="宋体" pitchFamily="2" charset="-122"/>
                <a:cs typeface="Times New Roman" pitchFamily="18" charset="0"/>
              </a:rPr>
              <a:t>0.6MPa</a:t>
            </a:r>
            <a:endParaRPr lang="zh-CN" altLang="en-US"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itchFamily="18" charset="0"/>
              <a:ea typeface="宋体" pitchFamily="2" charset="-122"/>
              <a:cs typeface="Times New Roman" pitchFamily="18" charset="0"/>
            </a:endParaRPr>
          </a:p>
        </p:txBody>
      </p:sp>
      <p:sp>
        <p:nvSpPr>
          <p:cNvPr id="19" name="椭圆 18"/>
          <p:cNvSpPr/>
          <p:nvPr/>
        </p:nvSpPr>
        <p:spPr>
          <a:xfrm>
            <a:off x="3354216" y="4221413"/>
            <a:ext cx="7358062" cy="3571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0" name="直接连接符 19"/>
          <p:cNvCxnSpPr/>
          <p:nvPr/>
        </p:nvCxnSpPr>
        <p:spPr>
          <a:xfrm>
            <a:off x="2146684"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1" name="文本框 19"/>
          <p:cNvSpPr txBox="1"/>
          <p:nvPr/>
        </p:nvSpPr>
        <p:spPr>
          <a:xfrm>
            <a:off x="975001" y="2487246"/>
            <a:ext cx="998385" cy="1754326"/>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稳定化</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aphicFrame>
        <p:nvGraphicFramePr>
          <p:cNvPr id="5" name="图示 4"/>
          <p:cNvGraphicFramePr/>
          <p:nvPr/>
        </p:nvGraphicFramePr>
        <p:xfrm>
          <a:off x="900753" y="1279910"/>
          <a:ext cx="5786478" cy="3429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4"/>
          <p:cNvSpPr txBox="1">
            <a:spLocks noChangeArrowheads="1"/>
          </p:cNvSpPr>
          <p:nvPr/>
        </p:nvSpPr>
        <p:spPr bwMode="auto">
          <a:xfrm>
            <a:off x="5152148" y="1041520"/>
            <a:ext cx="6589476" cy="1015663"/>
          </a:xfrm>
          <a:prstGeom prst="rect">
            <a:avLst/>
          </a:prstGeom>
          <a:noFill/>
          <a:ln w="9525">
            <a:noFill/>
            <a:miter lim="800000"/>
            <a:headEnd/>
            <a:tailEnd/>
          </a:ln>
        </p:spPr>
        <p:txBody>
          <a:bodyPr wrap="square">
            <a:spAutoFit/>
          </a:bodyPr>
          <a:lstStyle/>
          <a:p>
            <a:r>
              <a:rPr lang="zh-CN" altLang="en-US" sz="2000" b="1" dirty="0" smtClean="0">
                <a:solidFill>
                  <a:schemeClr val="bg2">
                    <a:lumMod val="50000"/>
                  </a:schemeClr>
                </a:solidFill>
                <a:latin typeface="华文楷体" pitchFamily="2" charset="-122"/>
                <a:ea typeface="华文楷体" pitchFamily="2" charset="-122"/>
              </a:rPr>
              <a:t>污染物将长期存在于人口相对密集的居住区内且老人、儿童接触时间相对成人较长，因此存在人群健康风险水平较高，风险相对较大</a:t>
            </a:r>
          </a:p>
        </p:txBody>
      </p:sp>
      <p:sp>
        <p:nvSpPr>
          <p:cNvPr id="7" name="TextBox 5"/>
          <p:cNvSpPr txBox="1">
            <a:spLocks noChangeArrowheads="1"/>
          </p:cNvSpPr>
          <p:nvPr/>
        </p:nvSpPr>
        <p:spPr bwMode="auto">
          <a:xfrm>
            <a:off x="6829662" y="2470270"/>
            <a:ext cx="5180368" cy="707886"/>
          </a:xfrm>
          <a:prstGeom prst="rect">
            <a:avLst/>
          </a:prstGeom>
          <a:noFill/>
          <a:ln w="9525">
            <a:noFill/>
            <a:miter lim="800000"/>
            <a:headEnd/>
            <a:tailEnd/>
          </a:ln>
        </p:spPr>
        <p:txBody>
          <a:bodyPr wrap="square">
            <a:spAutoFit/>
          </a:bodyPr>
          <a:lstStyle/>
          <a:p>
            <a:r>
              <a:rPr lang="zh-CN" altLang="en-US" sz="2000" b="1" dirty="0" smtClean="0">
                <a:solidFill>
                  <a:schemeClr val="bg2">
                    <a:lumMod val="50000"/>
                  </a:schemeClr>
                </a:solidFill>
                <a:latin typeface="华文楷体" pitchFamily="2" charset="-122"/>
                <a:ea typeface="华文楷体" pitchFamily="2" charset="-122"/>
              </a:rPr>
              <a:t>结合现实情况，目前寻找合适的填埋场消纳此部分土壤难度较大</a:t>
            </a:r>
          </a:p>
        </p:txBody>
      </p:sp>
      <p:sp>
        <p:nvSpPr>
          <p:cNvPr id="8" name="TextBox 6"/>
          <p:cNvSpPr txBox="1">
            <a:spLocks noChangeArrowheads="1"/>
          </p:cNvSpPr>
          <p:nvPr/>
        </p:nvSpPr>
        <p:spPr bwMode="auto">
          <a:xfrm>
            <a:off x="6185966" y="3627464"/>
            <a:ext cx="3518912" cy="707886"/>
          </a:xfrm>
          <a:prstGeom prst="rect">
            <a:avLst/>
          </a:prstGeom>
          <a:noFill/>
          <a:ln w="9525">
            <a:noFill/>
            <a:miter lim="800000"/>
            <a:headEnd/>
            <a:tailEnd/>
          </a:ln>
        </p:spPr>
        <p:txBody>
          <a:bodyPr wrap="none">
            <a:spAutoFit/>
          </a:bodyPr>
          <a:lstStyle/>
          <a:p>
            <a:r>
              <a:rPr lang="zh-CN" altLang="en-US" sz="2000" b="1" dirty="0" smtClean="0">
                <a:solidFill>
                  <a:schemeClr val="bg2">
                    <a:lumMod val="50000"/>
                  </a:schemeClr>
                </a:solidFill>
                <a:latin typeface="华文楷体" pitchFamily="2" charset="-122"/>
                <a:ea typeface="华文楷体" pitchFamily="2" charset="-122"/>
              </a:rPr>
              <a:t>道路建设单位设计参数中要求</a:t>
            </a:r>
            <a:endParaRPr lang="en-US" altLang="zh-CN" sz="2000" b="1" dirty="0" smtClean="0">
              <a:solidFill>
                <a:schemeClr val="bg2">
                  <a:lumMod val="50000"/>
                </a:schemeClr>
              </a:solidFill>
              <a:latin typeface="华文楷体" pitchFamily="2" charset="-122"/>
              <a:ea typeface="华文楷体" pitchFamily="2" charset="-122"/>
            </a:endParaRPr>
          </a:p>
          <a:p>
            <a:r>
              <a:rPr lang="zh-CN" altLang="en-US" sz="2000" b="1" dirty="0" smtClean="0">
                <a:solidFill>
                  <a:schemeClr val="bg2">
                    <a:lumMod val="50000"/>
                  </a:schemeClr>
                </a:solidFill>
                <a:latin typeface="华文楷体" pitchFamily="2" charset="-122"/>
                <a:ea typeface="华文楷体" pitchFamily="2" charset="-122"/>
              </a:rPr>
              <a:t>其抗压强度不低于</a:t>
            </a:r>
            <a:r>
              <a:rPr lang="en-US" altLang="zh-CN" sz="2000" b="1" dirty="0" smtClean="0">
                <a:solidFill>
                  <a:schemeClr val="bg2">
                    <a:lumMod val="50000"/>
                  </a:schemeClr>
                </a:solidFill>
                <a:latin typeface="Times New Roman" pitchFamily="18" charset="0"/>
                <a:ea typeface="华文楷体" pitchFamily="2" charset="-122"/>
                <a:cs typeface="Times New Roman" pitchFamily="18" charset="0"/>
              </a:rPr>
              <a:t>0.6MPa</a:t>
            </a:r>
            <a:endParaRPr lang="zh-CN" altLang="en-US" sz="2000" b="1" dirty="0" smtClean="0">
              <a:solidFill>
                <a:schemeClr val="bg2">
                  <a:lumMod val="50000"/>
                </a:schemeClr>
              </a:solidFill>
              <a:latin typeface="Times New Roman" pitchFamily="18" charset="0"/>
              <a:ea typeface="华文楷体" pitchFamily="2" charset="-122"/>
              <a:cs typeface="Times New Roman" pitchFamily="18" charset="0"/>
            </a:endParaRPr>
          </a:p>
        </p:txBody>
      </p:sp>
      <p:sp>
        <p:nvSpPr>
          <p:cNvPr id="9" name="TextBox 7"/>
          <p:cNvSpPr txBox="1">
            <a:spLocks noChangeArrowheads="1"/>
          </p:cNvSpPr>
          <p:nvPr/>
        </p:nvSpPr>
        <p:spPr bwMode="auto">
          <a:xfrm>
            <a:off x="542552" y="5356579"/>
            <a:ext cx="11058045" cy="1200329"/>
          </a:xfrm>
          <a:prstGeom prst="rect">
            <a:avLst/>
          </a:prstGeom>
          <a:noFill/>
          <a:ln w="9525">
            <a:noFill/>
            <a:miter lim="800000"/>
            <a:headEnd/>
            <a:tailEnd/>
          </a:ln>
        </p:spPr>
        <p:txBody>
          <a:bodyPr wrap="square">
            <a:spAutoFit/>
          </a:bodyPr>
          <a:lstStyle/>
          <a:p>
            <a:r>
              <a:rPr lang="zh-CN" altLang="en-US" sz="2400" b="1" dirty="0" smtClean="0">
                <a:solidFill>
                  <a:schemeClr val="bg2">
                    <a:lumMod val="50000"/>
                  </a:schemeClr>
                </a:solidFill>
                <a:latin typeface="华文楷体" pitchFamily="2" charset="-122"/>
                <a:ea typeface="华文楷体" pitchFamily="2" charset="-122"/>
              </a:rPr>
              <a:t>     现有一工业园区正在建设当中，园区中的多条道路处于待建状态，路基土使用量较大，完全可以容纳本项目处理土方并且运输距离适宜并不会因运输导致费用明显增加。</a:t>
            </a:r>
          </a:p>
        </p:txBody>
      </p:sp>
      <p:sp>
        <p:nvSpPr>
          <p:cNvPr id="10"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1" name="图片 10"/>
          <p:cNvPicPr>
            <a:picLocks noChangeAspect="1"/>
          </p:cNvPicPr>
          <p:nvPr/>
        </p:nvPicPr>
        <p:blipFill>
          <a:blip r:embed="rId6"/>
          <a:stretch>
            <a:fillRect/>
          </a:stretch>
        </p:blipFill>
        <p:spPr>
          <a:xfrm>
            <a:off x="9065382" y="439775"/>
            <a:ext cx="2313656" cy="189073"/>
          </a:xfrm>
          <a:prstGeom prst="rect">
            <a:avLst/>
          </a:prstGeom>
        </p:spPr>
      </p:pic>
      <p:pic>
        <p:nvPicPr>
          <p:cNvPr id="12" name="图片 11"/>
          <p:cNvPicPr>
            <a:picLocks noChangeAspect="1"/>
          </p:cNvPicPr>
          <p:nvPr/>
        </p:nvPicPr>
        <p:blipFill>
          <a:blip r:embed="rId6"/>
          <a:stretch>
            <a:fillRect/>
          </a:stretch>
        </p:blipFill>
        <p:spPr>
          <a:xfrm flipH="1">
            <a:off x="814241" y="497625"/>
            <a:ext cx="2313656" cy="189073"/>
          </a:xfrm>
          <a:prstGeom prst="rect">
            <a:avLst/>
          </a:prstGeom>
        </p:spPr>
      </p:pic>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a:stretch>
            <a:fillRect/>
          </a:stretch>
        </p:blipFill>
        <p:spPr bwMode="auto">
          <a:xfrm>
            <a:off x="2865527" y="1023583"/>
            <a:ext cx="6465016" cy="3760484"/>
          </a:xfrm>
          <a:prstGeom prst="rect">
            <a:avLst/>
          </a:prstGeom>
          <a:noFill/>
          <a:ln w="9525">
            <a:noFill/>
            <a:miter lim="800000"/>
            <a:headEnd/>
            <a:tailEnd/>
          </a:ln>
        </p:spPr>
      </p:pic>
      <p:sp>
        <p:nvSpPr>
          <p:cNvPr id="7" name="TextBox 6"/>
          <p:cNvSpPr txBox="1">
            <a:spLocks noChangeArrowheads="1"/>
          </p:cNvSpPr>
          <p:nvPr/>
        </p:nvSpPr>
        <p:spPr bwMode="auto">
          <a:xfrm>
            <a:off x="2350098" y="5010590"/>
            <a:ext cx="9841902" cy="1200329"/>
          </a:xfrm>
          <a:prstGeom prst="rect">
            <a:avLst/>
          </a:prstGeom>
          <a:noFill/>
          <a:ln w="9525">
            <a:noFill/>
            <a:miter lim="800000"/>
            <a:headEnd/>
            <a:tailEnd/>
          </a:ln>
        </p:spPr>
        <p:txBody>
          <a:bodyPr wrap="square">
            <a:spAutoFit/>
          </a:bodyPr>
          <a:lstStyle/>
          <a:p>
            <a:r>
              <a:rPr lang="zh-CN" altLang="en-US" sz="2400" dirty="0" smtClean="0">
                <a:solidFill>
                  <a:schemeClr val="accent1">
                    <a:lumMod val="75000"/>
                  </a:schemeClr>
                </a:solidFill>
                <a:latin typeface="华文楷体" pitchFamily="2" charset="-122"/>
                <a:ea typeface="华文楷体" pitchFamily="2" charset="-122"/>
              </a:rPr>
              <a:t>     </a:t>
            </a:r>
            <a:r>
              <a:rPr lang="zh-CN" altLang="en-US" sz="2400" b="1" dirty="0" smtClean="0">
                <a:solidFill>
                  <a:schemeClr val="bg2">
                    <a:lumMod val="50000"/>
                  </a:schemeClr>
                </a:solidFill>
                <a:latin typeface="华文楷体" pitchFamily="2" charset="-122"/>
                <a:ea typeface="华文楷体" pitchFamily="2" charset="-122"/>
              </a:rPr>
              <a:t>针对需修复区域完成清挖工作后，</a:t>
            </a:r>
            <a:r>
              <a:rPr lang="zh-CN" altLang="en-US" sz="2400" dirty="0" smtClean="0">
                <a:solidFill>
                  <a:srgbClr val="FF0000"/>
                </a:solidFill>
                <a:latin typeface="华文楷体" pitchFamily="2" charset="-122"/>
                <a:ea typeface="华文楷体" pitchFamily="2" charset="-122"/>
              </a:rPr>
              <a:t>再次按照初次划定修复范围进行清挖，将清挖土壤转移至工业园区，</a:t>
            </a:r>
            <a:r>
              <a:rPr lang="zh-CN" altLang="en-US" sz="2400" b="1" dirty="0" smtClean="0">
                <a:solidFill>
                  <a:schemeClr val="bg2">
                    <a:lumMod val="50000"/>
                  </a:schemeClr>
                </a:solidFill>
                <a:latin typeface="华文楷体" pitchFamily="2" charset="-122"/>
                <a:ea typeface="华文楷体" pitchFamily="2" charset="-122"/>
              </a:rPr>
              <a:t>工业园区用地情境下镍的筛选值为</a:t>
            </a:r>
            <a:r>
              <a:rPr lang="en-US" altLang="zh-CN" sz="2400" b="1" dirty="0" smtClean="0">
                <a:solidFill>
                  <a:schemeClr val="bg2">
                    <a:lumMod val="50000"/>
                  </a:schemeClr>
                </a:solidFill>
                <a:latin typeface="Times New Roman" pitchFamily="18" charset="0"/>
                <a:ea typeface="华文楷体" pitchFamily="2" charset="-122"/>
                <a:cs typeface="Times New Roman" pitchFamily="18" charset="0"/>
              </a:rPr>
              <a:t>300mg/kg</a:t>
            </a:r>
            <a:r>
              <a:rPr lang="en-US" altLang="zh-CN" sz="2400" b="1" dirty="0" smtClean="0">
                <a:solidFill>
                  <a:schemeClr val="bg2">
                    <a:lumMod val="50000"/>
                  </a:schemeClr>
                </a:solidFill>
                <a:latin typeface="华文楷体" pitchFamily="2" charset="-122"/>
                <a:ea typeface="华文楷体" pitchFamily="2" charset="-122"/>
              </a:rPr>
              <a:t> </a:t>
            </a:r>
            <a:r>
              <a:rPr lang="zh-CN" altLang="en-US" sz="2400" b="1" dirty="0" smtClean="0">
                <a:solidFill>
                  <a:schemeClr val="bg2">
                    <a:lumMod val="50000"/>
                  </a:schemeClr>
                </a:solidFill>
                <a:latin typeface="华文楷体" pitchFamily="2" charset="-122"/>
                <a:ea typeface="华文楷体" pitchFamily="2" charset="-122"/>
              </a:rPr>
              <a:t>，现场使用快速检测设备保证此次清挖土壤低于该限值。</a:t>
            </a:r>
          </a:p>
        </p:txBody>
      </p:sp>
      <p:cxnSp>
        <p:nvCxnSpPr>
          <p:cNvPr id="8" name="直接连接符 7"/>
          <p:cNvCxnSpPr/>
          <p:nvPr/>
        </p:nvCxnSpPr>
        <p:spPr>
          <a:xfrm>
            <a:off x="2146684"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9" name="文本框 19"/>
          <p:cNvSpPr txBox="1"/>
          <p:nvPr/>
        </p:nvSpPr>
        <p:spPr>
          <a:xfrm>
            <a:off x="975001" y="2487246"/>
            <a:ext cx="998385" cy="1754326"/>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工程化</a:t>
            </a:r>
            <a:endParaRPr lang="zh-CN" altLang="en-US" sz="3600" b="1" dirty="0">
              <a:solidFill>
                <a:schemeClr val="bg2">
                  <a:lumMod val="50000"/>
                </a:schemeClr>
              </a:solidFill>
              <a:latin typeface="华文楷体" pitchFamily="2" charset="-122"/>
              <a:ea typeface="华文楷体" pitchFamily="2" charset="-122"/>
            </a:endParaRPr>
          </a:p>
        </p:txBody>
      </p:sp>
      <p:sp>
        <p:nvSpPr>
          <p:cNvPr id="10"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1" name="图片 10"/>
          <p:cNvPicPr>
            <a:picLocks noChangeAspect="1"/>
          </p:cNvPicPr>
          <p:nvPr/>
        </p:nvPicPr>
        <p:blipFill>
          <a:blip r:embed="rId3"/>
          <a:stretch>
            <a:fillRect/>
          </a:stretch>
        </p:blipFill>
        <p:spPr>
          <a:xfrm>
            <a:off x="9065382" y="439775"/>
            <a:ext cx="2313656" cy="189073"/>
          </a:xfrm>
          <a:prstGeom prst="rect">
            <a:avLst/>
          </a:prstGeom>
        </p:spPr>
      </p:pic>
      <p:pic>
        <p:nvPicPr>
          <p:cNvPr id="12" name="图片 11"/>
          <p:cNvPicPr>
            <a:picLocks noChangeAspect="1"/>
          </p:cNvPicPr>
          <p:nvPr/>
        </p:nvPicPr>
        <p:blipFill>
          <a:blip r:embed="rId3"/>
          <a:stretch>
            <a:fillRect/>
          </a:stretch>
        </p:blipFill>
        <p:spPr>
          <a:xfrm flipH="1">
            <a:off x="861133" y="497625"/>
            <a:ext cx="2313656" cy="189073"/>
          </a:xfrm>
          <a:prstGeom prst="rect">
            <a:avLst/>
          </a:prstGeom>
        </p:spPr>
      </p:pic>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6" name="TextBox 8"/>
          <p:cNvSpPr txBox="1">
            <a:spLocks noChangeArrowheads="1"/>
          </p:cNvSpPr>
          <p:nvPr/>
        </p:nvSpPr>
        <p:spPr bwMode="auto">
          <a:xfrm>
            <a:off x="2297708" y="971182"/>
            <a:ext cx="9894292" cy="1477328"/>
          </a:xfrm>
          <a:prstGeom prst="rect">
            <a:avLst/>
          </a:prstGeom>
          <a:noFill/>
          <a:ln w="9525">
            <a:noFill/>
            <a:miter lim="800000"/>
            <a:headEnd/>
            <a:tailEnd/>
          </a:ln>
        </p:spPr>
        <p:txBody>
          <a:bodyPr wrap="square">
            <a:spAutoFit/>
          </a:bodyPr>
          <a:lstStyle/>
          <a:p>
            <a:pPr>
              <a:buFont typeface="Wingdings" pitchFamily="2" charset="2"/>
              <a:buChar char="Ø"/>
            </a:pPr>
            <a:r>
              <a:rPr lang="zh-CN" altLang="en-US" sz="2400" dirty="0"/>
              <a:t>场地内部清挖污染土壤后遗留基坑</a:t>
            </a:r>
            <a:endParaRPr lang="en-US" altLang="zh-CN" sz="2400" dirty="0"/>
          </a:p>
          <a:p>
            <a:r>
              <a:rPr lang="zh-CN" altLang="en-US" sz="2400" dirty="0" smtClean="0">
                <a:solidFill>
                  <a:srgbClr val="00C0BC"/>
                </a:solidFill>
                <a:latin typeface="华文楷体" pitchFamily="2" charset="-122"/>
                <a:ea typeface="华文楷体" pitchFamily="2" charset="-122"/>
              </a:rPr>
              <a:t>      </a:t>
            </a:r>
            <a:r>
              <a:rPr lang="zh-CN" altLang="en-US" sz="2400" b="1" dirty="0" smtClean="0">
                <a:solidFill>
                  <a:schemeClr val="bg2">
                    <a:lumMod val="50000"/>
                  </a:schemeClr>
                </a:solidFill>
                <a:latin typeface="华文楷体" pitchFamily="2" charset="-122"/>
                <a:ea typeface="华文楷体" pitchFamily="2" charset="-122"/>
              </a:rPr>
              <a:t>对基坑底部与侧壁遗留土壤进行布点、采样、检测，分析污染区域是否还存在超标情况，验收项目指标为目标污染物镍含量。</a:t>
            </a:r>
            <a:endParaRPr lang="en-US" altLang="zh-CN" sz="2400" b="1" dirty="0" smtClean="0">
              <a:solidFill>
                <a:schemeClr val="bg2">
                  <a:lumMod val="50000"/>
                </a:schemeClr>
              </a:solidFill>
              <a:latin typeface="华文楷体" pitchFamily="2" charset="-122"/>
              <a:ea typeface="华文楷体" pitchFamily="2" charset="-122"/>
            </a:endParaRPr>
          </a:p>
          <a:p>
            <a:endParaRPr lang="zh-CN" altLang="en-US" dirty="0"/>
          </a:p>
        </p:txBody>
      </p:sp>
      <p:grpSp>
        <p:nvGrpSpPr>
          <p:cNvPr id="17" name="组合 16"/>
          <p:cNvGrpSpPr/>
          <p:nvPr/>
        </p:nvGrpSpPr>
        <p:grpSpPr>
          <a:xfrm>
            <a:off x="6245797" y="2105438"/>
            <a:ext cx="5264150" cy="3459163"/>
            <a:chOff x="6245797" y="2105438"/>
            <a:chExt cx="5264150" cy="3459163"/>
          </a:xfrm>
        </p:grpSpPr>
        <p:pic>
          <p:nvPicPr>
            <p:cNvPr id="5" name="Picture 2" descr="北闸场区修复-论文 - 验收"/>
            <p:cNvPicPr>
              <a:picLocks noChangeAspect="1" noChangeArrowheads="1"/>
            </p:cNvPicPr>
            <p:nvPr/>
          </p:nvPicPr>
          <p:blipFill>
            <a:blip r:embed="rId2"/>
            <a:srcRect/>
            <a:stretch>
              <a:fillRect/>
            </a:stretch>
          </p:blipFill>
          <p:spPr bwMode="auto">
            <a:xfrm>
              <a:off x="6245797" y="2105438"/>
              <a:ext cx="5264150" cy="3459163"/>
            </a:xfrm>
            <a:prstGeom prst="rect">
              <a:avLst/>
            </a:prstGeom>
            <a:noFill/>
            <a:ln w="9525">
              <a:noFill/>
              <a:miter lim="800000"/>
              <a:headEnd/>
              <a:tailEnd/>
            </a:ln>
          </p:spPr>
        </p:pic>
        <p:sp>
          <p:nvSpPr>
            <p:cNvPr id="9" name="矩形 8"/>
            <p:cNvSpPr/>
            <p:nvPr/>
          </p:nvSpPr>
          <p:spPr>
            <a:xfrm>
              <a:off x="9829161" y="2135918"/>
              <a:ext cx="1114409" cy="369332"/>
            </a:xfrm>
            <a:prstGeom prst="rect">
              <a:avLst/>
            </a:prstGeom>
            <a:noFill/>
          </p:spPr>
          <p:txBody>
            <a:bodyPr wrap="none">
              <a:spAutoFit/>
            </a:bodyPr>
            <a:lstStyle/>
            <a:p>
              <a:pPr algn="ctr">
                <a:defRPr/>
              </a:pPr>
              <a:r>
                <a:rPr lang="zh-CN" altLang="en-US" b="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ea typeface="宋体" pitchFamily="2" charset="-122"/>
                </a:rPr>
                <a:t>第一阶段</a:t>
              </a:r>
            </a:p>
          </p:txBody>
        </p:sp>
      </p:grpSp>
      <p:grpSp>
        <p:nvGrpSpPr>
          <p:cNvPr id="18" name="组合 17"/>
          <p:cNvGrpSpPr/>
          <p:nvPr/>
        </p:nvGrpSpPr>
        <p:grpSpPr>
          <a:xfrm>
            <a:off x="2188526" y="2485872"/>
            <a:ext cx="5105400" cy="3617913"/>
            <a:chOff x="2188526" y="2485872"/>
            <a:chExt cx="5105400" cy="3617913"/>
          </a:xfrm>
        </p:grpSpPr>
        <p:pic>
          <p:nvPicPr>
            <p:cNvPr id="8" name="图片 80" descr="20000方验收点位"/>
            <p:cNvPicPr>
              <a:picLocks noChangeAspect="1" noChangeArrowheads="1"/>
            </p:cNvPicPr>
            <p:nvPr/>
          </p:nvPicPr>
          <p:blipFill>
            <a:blip r:embed="rId3"/>
            <a:srcRect/>
            <a:stretch>
              <a:fillRect/>
            </a:stretch>
          </p:blipFill>
          <p:spPr bwMode="auto">
            <a:xfrm>
              <a:off x="2188526" y="2485872"/>
              <a:ext cx="5105400" cy="3617913"/>
            </a:xfrm>
            <a:prstGeom prst="rect">
              <a:avLst/>
            </a:prstGeom>
            <a:noFill/>
            <a:ln w="9525">
              <a:noFill/>
              <a:miter lim="800000"/>
              <a:headEnd/>
              <a:tailEnd/>
            </a:ln>
          </p:spPr>
        </p:pic>
        <p:sp>
          <p:nvSpPr>
            <p:cNvPr id="10" name="矩形 9"/>
            <p:cNvSpPr/>
            <p:nvPr/>
          </p:nvSpPr>
          <p:spPr>
            <a:xfrm>
              <a:off x="2430103" y="2775661"/>
              <a:ext cx="1114408" cy="369332"/>
            </a:xfrm>
            <a:prstGeom prst="rect">
              <a:avLst/>
            </a:prstGeom>
            <a:noFill/>
          </p:spPr>
          <p:txBody>
            <a:bodyPr wrap="none">
              <a:spAutoFit/>
            </a:bodyPr>
            <a:lstStyle/>
            <a:p>
              <a:pPr algn="ctr">
                <a:defRPr/>
              </a:pPr>
              <a:r>
                <a:rPr lang="zh-CN" altLang="en-US" b="1" cap="all" dirty="0">
                  <a:ln w="9000" cmpd="sng">
                    <a:solidFill>
                      <a:schemeClr val="accent4">
                        <a:shade val="50000"/>
                        <a:satMod val="120000"/>
                      </a:schemeClr>
                    </a:solidFill>
                    <a:prstDash val="solid"/>
                  </a:ln>
                  <a:solidFill>
                    <a:schemeClr val="tx2">
                      <a:lumMod val="60000"/>
                      <a:lumOff val="40000"/>
                    </a:schemeClr>
                  </a:solidFill>
                  <a:effectLst>
                    <a:reflection blurRad="12700" stA="28000" endPos="45000" dist="1000" dir="5400000" sy="-100000" algn="bl" rotWithShape="0"/>
                  </a:effectLst>
                  <a:ea typeface="宋体" pitchFamily="2" charset="-122"/>
                </a:rPr>
                <a:t>第二阶段</a:t>
              </a:r>
            </a:p>
          </p:txBody>
        </p:sp>
      </p:grpSp>
      <p:sp>
        <p:nvSpPr>
          <p:cNvPr id="11" name="TextBox 13"/>
          <p:cNvSpPr txBox="1">
            <a:spLocks noChangeArrowheads="1"/>
          </p:cNvSpPr>
          <p:nvPr/>
        </p:nvSpPr>
        <p:spPr bwMode="auto">
          <a:xfrm>
            <a:off x="2512021" y="6350000"/>
            <a:ext cx="8429625" cy="1016000"/>
          </a:xfrm>
          <a:prstGeom prst="rect">
            <a:avLst/>
          </a:prstGeom>
          <a:noFill/>
          <a:ln w="9525">
            <a:noFill/>
            <a:miter lim="800000"/>
            <a:headEnd/>
            <a:tailEnd/>
          </a:ln>
        </p:spPr>
        <p:txBody>
          <a:bodyPr>
            <a:spAutoFit/>
          </a:bodyPr>
          <a:lstStyle/>
          <a:p>
            <a:pPr>
              <a:buFont typeface="Wingdings" pitchFamily="2" charset="2"/>
              <a:buChar char="Ø"/>
            </a:pPr>
            <a:r>
              <a:rPr lang="zh-CN" altLang="en-US" sz="2400"/>
              <a:t>异位处理后的土壤</a:t>
            </a:r>
            <a:endParaRPr lang="en-US" altLang="zh-CN" sz="2400"/>
          </a:p>
          <a:p>
            <a:r>
              <a:rPr lang="zh-CN" altLang="en-US"/>
              <a:t>      </a:t>
            </a:r>
            <a:endParaRPr lang="en-US" altLang="zh-CN"/>
          </a:p>
          <a:p>
            <a:endParaRPr lang="zh-CN" altLang="en-US"/>
          </a:p>
        </p:txBody>
      </p:sp>
      <p:sp>
        <p:nvSpPr>
          <p:cNvPr id="12" name="文本框 19"/>
          <p:cNvSpPr txBox="1"/>
          <p:nvPr/>
        </p:nvSpPr>
        <p:spPr>
          <a:xfrm>
            <a:off x="3081246" y="211014"/>
            <a:ext cx="5955476"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镍污染土壤固化/稳定化研究</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3" name="图片 12"/>
          <p:cNvPicPr>
            <a:picLocks noChangeAspect="1"/>
          </p:cNvPicPr>
          <p:nvPr/>
        </p:nvPicPr>
        <p:blipFill>
          <a:blip r:embed="rId4"/>
          <a:stretch>
            <a:fillRect/>
          </a:stretch>
        </p:blipFill>
        <p:spPr>
          <a:xfrm>
            <a:off x="9065382" y="439775"/>
            <a:ext cx="2313656" cy="189073"/>
          </a:xfrm>
          <a:prstGeom prst="rect">
            <a:avLst/>
          </a:prstGeom>
        </p:spPr>
      </p:pic>
      <p:pic>
        <p:nvPicPr>
          <p:cNvPr id="14" name="图片 13"/>
          <p:cNvPicPr>
            <a:picLocks noChangeAspect="1"/>
          </p:cNvPicPr>
          <p:nvPr/>
        </p:nvPicPr>
        <p:blipFill>
          <a:blip r:embed="rId4"/>
          <a:stretch>
            <a:fillRect/>
          </a:stretch>
        </p:blipFill>
        <p:spPr>
          <a:xfrm flipH="1">
            <a:off x="814241" y="497625"/>
            <a:ext cx="2313656" cy="189073"/>
          </a:xfrm>
          <a:prstGeom prst="rect">
            <a:avLst/>
          </a:prstGeom>
        </p:spPr>
      </p:pic>
      <p:cxnSp>
        <p:nvCxnSpPr>
          <p:cNvPr id="15" name="直接连接符 14"/>
          <p:cNvCxnSpPr/>
          <p:nvPr/>
        </p:nvCxnSpPr>
        <p:spPr>
          <a:xfrm>
            <a:off x="2146684"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文本框 19"/>
          <p:cNvSpPr txBox="1"/>
          <p:nvPr/>
        </p:nvSpPr>
        <p:spPr>
          <a:xfrm>
            <a:off x="975001" y="2487246"/>
            <a:ext cx="998385" cy="2308324"/>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工程验收</a:t>
            </a:r>
            <a:endParaRPr lang="zh-CN" altLang="en-US" sz="3600" b="1" dirty="0">
              <a:solidFill>
                <a:schemeClr val="bg2">
                  <a:lumMod val="50000"/>
                </a:schemeClr>
              </a:solidFill>
              <a:latin typeface="华文楷体" pitchFamily="2" charset="-122"/>
              <a:ea typeface="华文楷体" pitchFamily="2" charset="-122"/>
            </a:endParaRPr>
          </a:p>
        </p:txBody>
      </p:sp>
      <p:graphicFrame>
        <p:nvGraphicFramePr>
          <p:cNvPr id="7" name="表格 6"/>
          <p:cNvGraphicFramePr>
            <a:graphicFrameLocks noGrp="1"/>
          </p:cNvGraphicFramePr>
          <p:nvPr/>
        </p:nvGraphicFramePr>
        <p:xfrm>
          <a:off x="7191340" y="5429264"/>
          <a:ext cx="5000660" cy="1428736"/>
        </p:xfrm>
        <a:graphic>
          <a:graphicData uri="http://schemas.openxmlformats.org/drawingml/2006/table">
            <a:tbl>
              <a:tblPr/>
              <a:tblGrid>
                <a:gridCol w="1824744"/>
                <a:gridCol w="802534"/>
                <a:gridCol w="1197178"/>
                <a:gridCol w="1176204"/>
              </a:tblGrid>
              <a:tr h="714368">
                <a:tc>
                  <a:txBody>
                    <a:bodyPr/>
                    <a:lstStyle/>
                    <a:p>
                      <a:pPr algn="ctr">
                        <a:spcAft>
                          <a:spcPts val="0"/>
                        </a:spcAft>
                      </a:pPr>
                      <a:r>
                        <a:rPr lang="zh-CN" sz="1600" kern="100" dirty="0">
                          <a:solidFill>
                            <a:srgbClr val="000000"/>
                          </a:solidFill>
                          <a:latin typeface="Times New Roman"/>
                          <a:ea typeface="宋体"/>
                          <a:cs typeface="Times New Roman"/>
                        </a:rPr>
                        <a:t>样品分类</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sz="1600" kern="100" dirty="0">
                          <a:solidFill>
                            <a:srgbClr val="000000"/>
                          </a:solidFill>
                          <a:latin typeface="Times New Roman"/>
                          <a:ea typeface="宋体"/>
                          <a:cs typeface="Times New Roman"/>
                        </a:rPr>
                        <a:t>样品数量</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sz="1600" kern="100" dirty="0">
                          <a:solidFill>
                            <a:srgbClr val="000000"/>
                          </a:solidFill>
                          <a:latin typeface="Times New Roman"/>
                          <a:ea typeface="宋体"/>
                          <a:cs typeface="Times New Roman"/>
                        </a:rPr>
                        <a:t>检测数值范围（</a:t>
                      </a:r>
                      <a:r>
                        <a:rPr lang="en-US" sz="1600" kern="100" dirty="0">
                          <a:solidFill>
                            <a:srgbClr val="000000"/>
                          </a:solidFill>
                          <a:latin typeface="Times New Roman"/>
                          <a:ea typeface="宋体"/>
                          <a:cs typeface="Times New Roman"/>
                        </a:rPr>
                        <a:t>mg/kg</a:t>
                      </a:r>
                      <a:r>
                        <a:rPr lang="zh-CN" sz="1600" kern="100" dirty="0">
                          <a:solidFill>
                            <a:srgbClr val="000000"/>
                          </a:solidFill>
                          <a:latin typeface="Times New Roman"/>
                          <a:ea typeface="宋体"/>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zh-CN" sz="1600" kern="100" dirty="0">
                          <a:solidFill>
                            <a:srgbClr val="000000"/>
                          </a:solidFill>
                          <a:latin typeface="Times New Roman"/>
                          <a:ea typeface="宋体"/>
                          <a:cs typeface="Times New Roman"/>
                        </a:rPr>
                        <a:t>目标值（</a:t>
                      </a:r>
                      <a:r>
                        <a:rPr lang="en-US" sz="1600" kern="100" dirty="0">
                          <a:solidFill>
                            <a:srgbClr val="000000"/>
                          </a:solidFill>
                          <a:latin typeface="Times New Roman"/>
                          <a:ea typeface="宋体"/>
                          <a:cs typeface="Times New Roman"/>
                        </a:rPr>
                        <a:t>mg/kg</a:t>
                      </a:r>
                      <a:r>
                        <a:rPr lang="zh-CN" sz="1600" kern="100" dirty="0">
                          <a:solidFill>
                            <a:srgbClr val="000000"/>
                          </a:solidFill>
                          <a:latin typeface="Times New Roman"/>
                          <a:ea typeface="宋体"/>
                          <a:cs typeface="Times New Roman"/>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57184">
                <a:tc>
                  <a:txBody>
                    <a:bodyPr/>
                    <a:lstStyle/>
                    <a:p>
                      <a:pPr algn="ctr">
                        <a:spcAft>
                          <a:spcPts val="0"/>
                        </a:spcAft>
                      </a:pPr>
                      <a:r>
                        <a:rPr lang="zh-CN" sz="1600" kern="100">
                          <a:solidFill>
                            <a:srgbClr val="000000"/>
                          </a:solidFill>
                          <a:latin typeface="Times New Roman"/>
                          <a:ea typeface="宋体"/>
                          <a:cs typeface="Times New Roman"/>
                        </a:rPr>
                        <a:t>第一阶段基坑区域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a:ea typeface="宋体"/>
                          <a:cs typeface="Times New Roman"/>
                        </a:rPr>
                        <a:t>39</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a:ea typeface="宋体"/>
                          <a:cs typeface="Times New Roman"/>
                        </a:rPr>
                        <a:t>36.0-369.2</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solidFill>
                            <a:srgbClr val="000000"/>
                          </a:solidFill>
                          <a:latin typeface="Times New Roman"/>
                          <a:ea typeface="宋体"/>
                          <a:cs typeface="Times New Roman"/>
                        </a:rPr>
                        <a:t>94.0~491.0</a:t>
                      </a:r>
                      <a:endParaRPr lang="zh-CN" sz="1600" kern="10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84">
                <a:tc>
                  <a:txBody>
                    <a:bodyPr/>
                    <a:lstStyle/>
                    <a:p>
                      <a:pPr algn="ctr">
                        <a:spcAft>
                          <a:spcPts val="0"/>
                        </a:spcAft>
                      </a:pPr>
                      <a:r>
                        <a:rPr lang="zh-CN" sz="1600" kern="100">
                          <a:solidFill>
                            <a:srgbClr val="000000"/>
                          </a:solidFill>
                          <a:latin typeface="Times New Roman"/>
                          <a:ea typeface="宋体"/>
                          <a:cs typeface="Times New Roman"/>
                        </a:rPr>
                        <a:t>第二阶段基坑区域</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solidFill>
                            <a:srgbClr val="000000"/>
                          </a:solidFill>
                          <a:latin typeface="Times New Roman"/>
                          <a:ea typeface="宋体"/>
                          <a:cs typeface="Times New Roman"/>
                        </a:rPr>
                        <a:t>78</a:t>
                      </a:r>
                      <a:endParaRPr lang="zh-CN" sz="1600" kern="10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solidFill>
                            <a:srgbClr val="000000"/>
                          </a:solidFill>
                          <a:latin typeface="Times New Roman"/>
                          <a:ea typeface="宋体"/>
                          <a:cs typeface="Times New Roman"/>
                        </a:rPr>
                        <a:t>20.7-91.4</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600" kern="100" dirty="0">
                          <a:solidFill>
                            <a:srgbClr val="000000"/>
                          </a:solidFill>
                          <a:latin typeface="Times New Roman"/>
                          <a:ea typeface="宋体"/>
                          <a:cs typeface="Times New Roman"/>
                        </a:rPr>
                        <a:t>≤</a:t>
                      </a:r>
                      <a:r>
                        <a:rPr lang="en-US" sz="1600" kern="100" dirty="0">
                          <a:solidFill>
                            <a:srgbClr val="000000"/>
                          </a:solidFill>
                          <a:latin typeface="Times New Roman"/>
                          <a:ea typeface="宋体"/>
                          <a:cs typeface="Times New Roman"/>
                        </a:rPr>
                        <a:t>94.0</a:t>
                      </a:r>
                      <a:endParaRPr lang="zh-CN" sz="1600" kern="100" dirty="0">
                        <a:solidFill>
                          <a:srgbClr val="000000"/>
                        </a:solidFill>
                        <a:latin typeface="Times New Roman"/>
                        <a:ea typeface="宋体"/>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5681815" y="315686"/>
            <a:ext cx="1107996"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前言</a:t>
            </a:r>
            <a:endParaRPr lang="zh-CN" altLang="en-US" sz="3600" b="1" dirty="0">
              <a:solidFill>
                <a:schemeClr val="accent2">
                  <a:lumMod val="75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7170158" y="533559"/>
            <a:ext cx="2313656" cy="189073"/>
          </a:xfrm>
          <a:prstGeom prst="rect">
            <a:avLst/>
          </a:prstGeom>
        </p:spPr>
      </p:pic>
      <p:pic>
        <p:nvPicPr>
          <p:cNvPr id="22" name="图片 21"/>
          <p:cNvPicPr>
            <a:picLocks noChangeAspect="1"/>
          </p:cNvPicPr>
          <p:nvPr/>
        </p:nvPicPr>
        <p:blipFill>
          <a:blip r:embed="rId3"/>
          <a:stretch>
            <a:fillRect/>
          </a:stretch>
        </p:blipFill>
        <p:spPr>
          <a:xfrm flipH="1">
            <a:off x="2840373" y="523025"/>
            <a:ext cx="2313656" cy="189073"/>
          </a:xfrm>
          <a:prstGeom prst="rect">
            <a:avLst/>
          </a:prstGeom>
        </p:spPr>
      </p:pic>
      <p:cxnSp>
        <p:nvCxnSpPr>
          <p:cNvPr id="5" name="直接连接符 4"/>
          <p:cNvCxnSpPr/>
          <p:nvPr/>
        </p:nvCxnSpPr>
        <p:spPr>
          <a:xfrm flipV="1">
            <a:off x="0" y="3850105"/>
            <a:ext cx="12192000" cy="11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968406" y="1052513"/>
            <a:ext cx="0" cy="5689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10"/>
          <p:cNvSpPr txBox="1">
            <a:spLocks noChangeArrowheads="1"/>
          </p:cNvSpPr>
          <p:nvPr/>
        </p:nvSpPr>
        <p:spPr bwMode="auto">
          <a:xfrm>
            <a:off x="982826" y="1143000"/>
            <a:ext cx="3786187" cy="646113"/>
          </a:xfrm>
          <a:prstGeom prst="rect">
            <a:avLst/>
          </a:prstGeom>
          <a:noFill/>
          <a:ln w="9525">
            <a:solidFill>
              <a:srgbClr val="FF0000"/>
            </a:solidFill>
            <a:prstDash val="dash"/>
            <a:miter lim="800000"/>
            <a:headEnd/>
            <a:tailEnd/>
          </a:ln>
        </p:spPr>
        <p:txBody>
          <a:bodyPr>
            <a:spAutoFit/>
          </a:bodyPr>
          <a:lstStyle/>
          <a:p>
            <a:pPr algn="ctr"/>
            <a:r>
              <a:rPr lang="zh-CN" altLang="en-US" b="1"/>
              <a:t>搬迁或即将退役的工业企业众多，环境风险较大</a:t>
            </a:r>
          </a:p>
        </p:txBody>
      </p:sp>
      <p:sp>
        <p:nvSpPr>
          <p:cNvPr id="8" name="文本框 11"/>
          <p:cNvSpPr txBox="1">
            <a:spLocks noChangeArrowheads="1"/>
          </p:cNvSpPr>
          <p:nvPr/>
        </p:nvSpPr>
        <p:spPr bwMode="auto">
          <a:xfrm>
            <a:off x="7445276" y="1214438"/>
            <a:ext cx="3667125" cy="369887"/>
          </a:xfrm>
          <a:prstGeom prst="rect">
            <a:avLst/>
          </a:prstGeom>
          <a:noFill/>
          <a:ln w="9525">
            <a:solidFill>
              <a:srgbClr val="FF0000"/>
            </a:solidFill>
            <a:prstDash val="dash"/>
            <a:miter lim="800000"/>
            <a:headEnd/>
            <a:tailEnd/>
          </a:ln>
        </p:spPr>
        <p:txBody>
          <a:bodyPr>
            <a:spAutoFit/>
          </a:bodyPr>
          <a:lstStyle/>
          <a:p>
            <a:pPr algn="ctr"/>
            <a:r>
              <a:rPr lang="zh-CN" altLang="en-US" b="1"/>
              <a:t>重金属污染情况严重</a:t>
            </a:r>
          </a:p>
        </p:txBody>
      </p:sp>
      <p:sp>
        <p:nvSpPr>
          <p:cNvPr id="9" name="文本框 12"/>
          <p:cNvSpPr txBox="1">
            <a:spLocks noChangeArrowheads="1"/>
          </p:cNvSpPr>
          <p:nvPr/>
        </p:nvSpPr>
        <p:spPr bwMode="auto">
          <a:xfrm>
            <a:off x="7227788" y="4079875"/>
            <a:ext cx="4103688" cy="646113"/>
          </a:xfrm>
          <a:prstGeom prst="rect">
            <a:avLst/>
          </a:prstGeom>
          <a:noFill/>
          <a:ln w="9525">
            <a:solidFill>
              <a:srgbClr val="FF0000"/>
            </a:solidFill>
            <a:prstDash val="dash"/>
            <a:miter lim="800000"/>
            <a:headEnd/>
            <a:tailEnd/>
          </a:ln>
        </p:spPr>
        <p:txBody>
          <a:bodyPr>
            <a:spAutoFit/>
          </a:bodyPr>
          <a:lstStyle/>
          <a:p>
            <a:pPr algn="ctr"/>
            <a:r>
              <a:rPr lang="zh-CN" altLang="en-US" b="1"/>
              <a:t>土壤重金属污染处理技术工程化经验相对较少</a:t>
            </a:r>
          </a:p>
        </p:txBody>
      </p:sp>
      <p:sp>
        <p:nvSpPr>
          <p:cNvPr id="10" name="文本框 13"/>
          <p:cNvSpPr txBox="1">
            <a:spLocks noChangeArrowheads="1"/>
          </p:cNvSpPr>
          <p:nvPr/>
        </p:nvSpPr>
        <p:spPr bwMode="auto">
          <a:xfrm>
            <a:off x="1041563" y="4102100"/>
            <a:ext cx="3435350" cy="646113"/>
          </a:xfrm>
          <a:prstGeom prst="rect">
            <a:avLst/>
          </a:prstGeom>
          <a:noFill/>
          <a:ln w="9525">
            <a:solidFill>
              <a:srgbClr val="FF0000"/>
            </a:solidFill>
            <a:prstDash val="dash"/>
            <a:miter lim="800000"/>
            <a:headEnd/>
            <a:tailEnd/>
          </a:ln>
        </p:spPr>
        <p:txBody>
          <a:bodyPr>
            <a:spAutoFit/>
          </a:bodyPr>
          <a:lstStyle/>
          <a:p>
            <a:pPr algn="ctr"/>
            <a:r>
              <a:rPr lang="zh-CN" altLang="en-US" b="1"/>
              <a:t>亟需开展污染场地调查和风险评估等方面工作</a:t>
            </a:r>
          </a:p>
        </p:txBody>
      </p:sp>
      <p:sp>
        <p:nvSpPr>
          <p:cNvPr id="11" name="矩形 10"/>
          <p:cNvSpPr/>
          <p:nvPr/>
        </p:nvSpPr>
        <p:spPr>
          <a:xfrm>
            <a:off x="312820" y="1858127"/>
            <a:ext cx="5510463" cy="2031325"/>
          </a:xfrm>
          <a:prstGeom prst="rect">
            <a:avLst/>
          </a:prstGeom>
        </p:spPr>
        <p:txBody>
          <a:bodyPr wrap="square">
            <a:spAutoFit/>
          </a:bodyPr>
          <a:lstStyle/>
          <a:p>
            <a:pPr>
              <a:defRPr/>
            </a:pPr>
            <a:r>
              <a:rPr lang="zh-CN" altLang="en-US" dirty="0"/>
              <a:t>        现阶段，城市化程度不断提升，土地资源紧缺问题随之出现。面对这一问题国内诸多城市选择将主城区内的工业、企业迁移出城，这导致城区中出现大批关闭搬迁或即将退役的工业企业。</a:t>
            </a:r>
          </a:p>
          <a:p>
            <a:pPr>
              <a:defRPr/>
            </a:pPr>
            <a:r>
              <a:rPr lang="zh-CN" altLang="en-US" dirty="0"/>
              <a:t>       因早期化工、冶炼、金属制品等加工制造业相关环保措施不到位，导致这些企业所在区域受到不同程度污染。</a:t>
            </a:r>
            <a:endParaRPr lang="en-US" altLang="zh-CN" kern="100" dirty="0">
              <a:latin typeface="Times New Roman" panose="02020603050405020304" pitchFamily="18" charset="0"/>
              <a:cs typeface="Times New Roman" panose="02020603050405020304" pitchFamily="18" charset="0"/>
            </a:endParaRPr>
          </a:p>
        </p:txBody>
      </p:sp>
      <p:sp>
        <p:nvSpPr>
          <p:cNvPr id="12" name="矩形 11"/>
          <p:cNvSpPr>
            <a:spLocks noChangeArrowheads="1"/>
          </p:cNvSpPr>
          <p:nvPr/>
        </p:nvSpPr>
        <p:spPr bwMode="auto">
          <a:xfrm>
            <a:off x="6497053" y="4879975"/>
            <a:ext cx="5317958" cy="1200329"/>
          </a:xfrm>
          <a:prstGeom prst="rect">
            <a:avLst/>
          </a:prstGeom>
          <a:noFill/>
          <a:ln w="9525">
            <a:noFill/>
            <a:miter lim="800000"/>
            <a:headEnd/>
            <a:tailEnd/>
          </a:ln>
        </p:spPr>
        <p:txBody>
          <a:bodyPr wrap="square">
            <a:spAutoFit/>
          </a:bodyPr>
          <a:lstStyle/>
          <a:p>
            <a:pPr indent="457200"/>
            <a:r>
              <a:rPr lang="zh-CN" altLang="en-US" dirty="0"/>
              <a:t>重金属污染处理技术研究工作取得长足发展。其中阻隔填埋、固化</a:t>
            </a:r>
            <a:r>
              <a:rPr lang="en-US" altLang="zh-CN" dirty="0"/>
              <a:t>/</a:t>
            </a:r>
            <a:r>
              <a:rPr lang="zh-CN" altLang="en-US" dirty="0"/>
              <a:t>稳定化、植物修复、土壤淋洗等处理技术在处理重金属污染方面优势明显。但国内修复技术工程化程度仍有较大进步空间。</a:t>
            </a:r>
          </a:p>
        </p:txBody>
      </p:sp>
      <p:sp>
        <p:nvSpPr>
          <p:cNvPr id="13" name="矩形 12"/>
          <p:cNvSpPr>
            <a:spLocks noChangeArrowheads="1"/>
          </p:cNvSpPr>
          <p:nvPr/>
        </p:nvSpPr>
        <p:spPr bwMode="auto">
          <a:xfrm>
            <a:off x="385010" y="4858503"/>
            <a:ext cx="5317958" cy="1477328"/>
          </a:xfrm>
          <a:prstGeom prst="rect">
            <a:avLst/>
          </a:prstGeom>
          <a:noFill/>
          <a:ln w="9525">
            <a:noFill/>
            <a:miter lim="800000"/>
            <a:headEnd/>
            <a:tailEnd/>
          </a:ln>
        </p:spPr>
        <p:txBody>
          <a:bodyPr wrap="square">
            <a:spAutoFit/>
          </a:bodyPr>
          <a:lstStyle/>
          <a:p>
            <a:pPr indent="457200"/>
            <a:r>
              <a:rPr lang="zh-CN" altLang="en-US" dirty="0"/>
              <a:t>我国污染场地调查、管理方面工作与发达国家相比起步较晚。</a:t>
            </a:r>
            <a:r>
              <a:rPr lang="en-US" altLang="zh-CN" dirty="0">
                <a:latin typeface="Times New Roman" pitchFamily="18" charset="0"/>
                <a:cs typeface="Times New Roman" pitchFamily="18" charset="0"/>
              </a:rPr>
              <a:t>20</a:t>
            </a:r>
            <a:r>
              <a:rPr lang="zh-CN" altLang="en-US" dirty="0"/>
              <a:t>世纪初我国才正式开始涉及污染场地调查、管理等方面内容。</a:t>
            </a:r>
            <a:endParaRPr lang="en-US" altLang="zh-CN" dirty="0"/>
          </a:p>
          <a:p>
            <a:pPr indent="457200"/>
            <a:r>
              <a:rPr lang="zh-CN" altLang="en-US" dirty="0"/>
              <a:t>亟需利用这些文件指导、推动对实际工作的开展。</a:t>
            </a:r>
          </a:p>
        </p:txBody>
      </p:sp>
      <p:sp>
        <p:nvSpPr>
          <p:cNvPr id="14" name="TextBox 13"/>
          <p:cNvSpPr txBox="1"/>
          <p:nvPr/>
        </p:nvSpPr>
        <p:spPr>
          <a:xfrm>
            <a:off x="6376737" y="1714500"/>
            <a:ext cx="5414210" cy="1477328"/>
          </a:xfrm>
          <a:prstGeom prst="rect">
            <a:avLst/>
          </a:prstGeom>
          <a:noFill/>
        </p:spPr>
        <p:txBody>
          <a:bodyPr wrap="square">
            <a:spAutoFit/>
          </a:bodyPr>
          <a:lstStyle/>
          <a:p>
            <a:pPr>
              <a:defRPr/>
            </a:pPr>
            <a:r>
              <a:rPr lang="zh-CN" altLang="en-US" dirty="0"/>
              <a:t>       我国受重金属污染的耕地面积约有</a:t>
            </a:r>
            <a:r>
              <a:rPr lang="en-US" altLang="zh-CN" dirty="0">
                <a:latin typeface="Times New Roman" pitchFamily="18" charset="0"/>
                <a:cs typeface="Times New Roman" pitchFamily="18" charset="0"/>
              </a:rPr>
              <a:t>0.1</a:t>
            </a:r>
            <a:r>
              <a:rPr lang="zh-CN" altLang="en-US" dirty="0"/>
              <a:t>亿公顷，与污水灌溉导致污染的耕地面积以及因固体废弃物堆存污染面积合计超过耕地总面积的十分之一。</a:t>
            </a:r>
            <a:endParaRPr lang="en-US" altLang="zh-CN" dirty="0"/>
          </a:p>
          <a:p>
            <a:pPr>
              <a:defRPr/>
            </a:pPr>
            <a:r>
              <a:rPr lang="zh-CN" altLang="en-US" kern="100" dirty="0">
                <a:latin typeface="Times New Roman" panose="02020603050405020304" pitchFamily="18" charset="0"/>
                <a:cs typeface="Times New Roman" panose="02020603050405020304" pitchFamily="18" charset="0"/>
              </a:rPr>
              <a:t>        此外，多数工业企业所在区域关注重金属指标超出其背景水平。</a:t>
            </a:r>
            <a:endParaRPr lang="zh-CN" altLang="en-US" dirty="0"/>
          </a:p>
        </p:txBody>
      </p:sp>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additive="base">
                                        <p:cTn id="9" dur="500" fill="hold"/>
                                        <p:tgtEl>
                                          <p:spTgt spid="14"/>
                                        </p:tgtEl>
                                        <p:attrNameLst>
                                          <p:attrName>ppt_x</p:attrName>
                                        </p:attrNameLst>
                                      </p:cBhvr>
                                      <p:tavLst>
                                        <p:tav tm="0">
                                          <p:val>
                                            <p:strVal val="#ppt_x"/>
                                          </p:val>
                                        </p:tav>
                                        <p:tav tm="100000">
                                          <p:val>
                                            <p:strVal val="#ppt_x"/>
                                          </p:val>
                                        </p:tav>
                                      </p:tavLst>
                                    </p:anim>
                                    <p:anim calcmode="lin" valueType="num">
                                      <p:cBhvr additive="base">
                                        <p:cTn id="1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pSp>
        <p:nvGrpSpPr>
          <p:cNvPr id="22" name="组合 21"/>
          <p:cNvGrpSpPr/>
          <p:nvPr/>
        </p:nvGrpSpPr>
        <p:grpSpPr>
          <a:xfrm>
            <a:off x="1" y="6403316"/>
            <a:ext cx="12191999" cy="223770"/>
            <a:chOff x="1" y="6411677"/>
            <a:chExt cx="13231908" cy="242856"/>
          </a:xfrm>
        </p:grpSpPr>
        <p:pic>
          <p:nvPicPr>
            <p:cNvPr id="18" name="图片 17"/>
            <p:cNvPicPr>
              <a:picLocks noChangeAspect="1"/>
            </p:cNvPicPr>
            <p:nvPr/>
          </p:nvPicPr>
          <p:blipFill>
            <a:blip r:embed="rId3"/>
            <a:stretch>
              <a:fillRect/>
            </a:stretch>
          </p:blipFill>
          <p:spPr>
            <a:xfrm>
              <a:off x="1" y="6411677"/>
              <a:ext cx="3321424" cy="242856"/>
            </a:xfrm>
            <a:prstGeom prst="rect">
              <a:avLst/>
            </a:prstGeom>
          </p:spPr>
        </p:pic>
        <p:pic>
          <p:nvPicPr>
            <p:cNvPr id="19" name="图片 18"/>
            <p:cNvPicPr>
              <a:picLocks noChangeAspect="1"/>
            </p:cNvPicPr>
            <p:nvPr/>
          </p:nvPicPr>
          <p:blipFill>
            <a:blip r:embed="rId3"/>
            <a:stretch>
              <a:fillRect/>
            </a:stretch>
          </p:blipFill>
          <p:spPr>
            <a:xfrm>
              <a:off x="3294531" y="6411677"/>
              <a:ext cx="3321424" cy="242856"/>
            </a:xfrm>
            <a:prstGeom prst="rect">
              <a:avLst/>
            </a:prstGeom>
          </p:spPr>
        </p:pic>
        <p:pic>
          <p:nvPicPr>
            <p:cNvPr id="20" name="图片 19"/>
            <p:cNvPicPr>
              <a:picLocks noChangeAspect="1"/>
            </p:cNvPicPr>
            <p:nvPr/>
          </p:nvPicPr>
          <p:blipFill>
            <a:blip r:embed="rId3"/>
            <a:stretch>
              <a:fillRect/>
            </a:stretch>
          </p:blipFill>
          <p:spPr>
            <a:xfrm>
              <a:off x="6594637" y="6411677"/>
              <a:ext cx="3321424" cy="242856"/>
            </a:xfrm>
            <a:prstGeom prst="rect">
              <a:avLst/>
            </a:prstGeom>
          </p:spPr>
        </p:pic>
        <p:pic>
          <p:nvPicPr>
            <p:cNvPr id="21" name="图片 20"/>
            <p:cNvPicPr>
              <a:picLocks noChangeAspect="1"/>
            </p:cNvPicPr>
            <p:nvPr/>
          </p:nvPicPr>
          <p:blipFill>
            <a:blip r:embed="rId3"/>
            <a:stretch>
              <a:fillRect/>
            </a:stretch>
          </p:blipFill>
          <p:spPr>
            <a:xfrm>
              <a:off x="9910485" y="6411677"/>
              <a:ext cx="3321424" cy="242856"/>
            </a:xfrm>
            <a:prstGeom prst="rect">
              <a:avLst/>
            </a:prstGeom>
          </p:spPr>
        </p:pic>
      </p:grpSp>
      <p:sp>
        <p:nvSpPr>
          <p:cNvPr id="10" name="文本框 9"/>
          <p:cNvSpPr txBox="1"/>
          <p:nvPr/>
        </p:nvSpPr>
        <p:spPr>
          <a:xfrm>
            <a:off x="5205378" y="453343"/>
            <a:ext cx="1338828"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结  论</a:t>
            </a:r>
            <a:endParaRPr lang="zh-CN" altLang="en-US" sz="3600" b="1" dirty="0">
              <a:solidFill>
                <a:schemeClr val="accent2">
                  <a:lumMod val="75000"/>
                </a:schemeClr>
              </a:solidFill>
              <a:latin typeface="华文楷体" pitchFamily="2" charset="-122"/>
              <a:ea typeface="华文楷体" pitchFamily="2" charset="-122"/>
            </a:endParaRPr>
          </a:p>
        </p:txBody>
      </p:sp>
      <p:pic>
        <p:nvPicPr>
          <p:cNvPr id="14" name="图片 13"/>
          <p:cNvPicPr>
            <a:picLocks noChangeAspect="1"/>
          </p:cNvPicPr>
          <p:nvPr/>
        </p:nvPicPr>
        <p:blipFill>
          <a:blip r:embed="rId4"/>
          <a:stretch>
            <a:fillRect/>
          </a:stretch>
        </p:blipFill>
        <p:spPr>
          <a:xfrm>
            <a:off x="3748088" y="1222784"/>
            <a:ext cx="4570804" cy="373528"/>
          </a:xfrm>
          <a:prstGeom prst="rect">
            <a:avLst/>
          </a:prstGeom>
        </p:spPr>
      </p:pic>
      <p:graphicFrame>
        <p:nvGraphicFramePr>
          <p:cNvPr id="11" name="图示 10"/>
          <p:cNvGraphicFramePr/>
          <p:nvPr/>
        </p:nvGraphicFramePr>
        <p:xfrm>
          <a:off x="412232" y="2074809"/>
          <a:ext cx="11183815" cy="37937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25418636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72DC6611-DE40-4E4F-845A-CE9EE52A5C4D}"/>
                                            </p:graphicEl>
                                          </p:spTgt>
                                        </p:tgtEl>
                                        <p:attrNameLst>
                                          <p:attrName>style.visibility</p:attrName>
                                        </p:attrNameLst>
                                      </p:cBhvr>
                                      <p:to>
                                        <p:strVal val="visible"/>
                                      </p:to>
                                    </p:set>
                                    <p:anim calcmode="lin" valueType="num">
                                      <p:cBhvr additive="base">
                                        <p:cTn id="7" dur="500" fill="hold"/>
                                        <p:tgtEl>
                                          <p:spTgt spid="11">
                                            <p:graphicEl>
                                              <a:dgm id="{72DC6611-DE40-4E4F-845A-CE9EE52A5C4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72DC6611-DE40-4E4F-845A-CE9EE52A5C4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graphicEl>
                                              <a:dgm id="{9B06BB60-8C49-41F3-8051-D25FE04AD2F2}"/>
                                            </p:graphicEl>
                                          </p:spTgt>
                                        </p:tgtEl>
                                        <p:attrNameLst>
                                          <p:attrName>style.visibility</p:attrName>
                                        </p:attrNameLst>
                                      </p:cBhvr>
                                      <p:to>
                                        <p:strVal val="visible"/>
                                      </p:to>
                                    </p:set>
                                    <p:anim calcmode="lin" valueType="num">
                                      <p:cBhvr additive="base">
                                        <p:cTn id="11" dur="500" fill="hold"/>
                                        <p:tgtEl>
                                          <p:spTgt spid="11">
                                            <p:graphicEl>
                                              <a:dgm id="{9B06BB60-8C49-41F3-8051-D25FE04AD2F2}"/>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graphicEl>
                                              <a:dgm id="{9B06BB60-8C49-41F3-8051-D25FE04AD2F2}"/>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graphicEl>
                                              <a:dgm id="{BE081F57-4831-4AA0-89C2-665BADAF8DB1}"/>
                                            </p:graphicEl>
                                          </p:spTgt>
                                        </p:tgtEl>
                                        <p:attrNameLst>
                                          <p:attrName>style.visibility</p:attrName>
                                        </p:attrNameLst>
                                      </p:cBhvr>
                                      <p:to>
                                        <p:strVal val="visible"/>
                                      </p:to>
                                    </p:set>
                                    <p:anim calcmode="lin" valueType="num">
                                      <p:cBhvr additive="base">
                                        <p:cTn id="15" dur="500" fill="hold"/>
                                        <p:tgtEl>
                                          <p:spTgt spid="11">
                                            <p:graphicEl>
                                              <a:dgm id="{BE081F57-4831-4AA0-89C2-665BADAF8DB1}"/>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graphicEl>
                                              <a:dgm id="{BE081F57-4831-4AA0-89C2-665BADAF8DB1}"/>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graphicEl>
                                              <a:dgm id="{F4E2F5F8-84D9-4C74-A10E-C8E793C78DBF}"/>
                                            </p:graphicEl>
                                          </p:spTgt>
                                        </p:tgtEl>
                                        <p:attrNameLst>
                                          <p:attrName>style.visibility</p:attrName>
                                        </p:attrNameLst>
                                      </p:cBhvr>
                                      <p:to>
                                        <p:strVal val="visible"/>
                                      </p:to>
                                    </p:set>
                                    <p:anim calcmode="lin" valueType="num">
                                      <p:cBhvr additive="base">
                                        <p:cTn id="19" dur="500" fill="hold"/>
                                        <p:tgtEl>
                                          <p:spTgt spid="11">
                                            <p:graphicEl>
                                              <a:dgm id="{F4E2F5F8-84D9-4C74-A10E-C8E793C78DB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F4E2F5F8-84D9-4C74-A10E-C8E793C78DB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grpSp>
        <p:nvGrpSpPr>
          <p:cNvPr id="2" name="组合 21"/>
          <p:cNvGrpSpPr/>
          <p:nvPr/>
        </p:nvGrpSpPr>
        <p:grpSpPr>
          <a:xfrm>
            <a:off x="1" y="6403316"/>
            <a:ext cx="12191999" cy="223770"/>
            <a:chOff x="1" y="6411677"/>
            <a:chExt cx="13231908" cy="242856"/>
          </a:xfrm>
        </p:grpSpPr>
        <p:pic>
          <p:nvPicPr>
            <p:cNvPr id="18" name="图片 17"/>
            <p:cNvPicPr>
              <a:picLocks noChangeAspect="1"/>
            </p:cNvPicPr>
            <p:nvPr/>
          </p:nvPicPr>
          <p:blipFill>
            <a:blip r:embed="rId3"/>
            <a:stretch>
              <a:fillRect/>
            </a:stretch>
          </p:blipFill>
          <p:spPr>
            <a:xfrm>
              <a:off x="1" y="6411677"/>
              <a:ext cx="3321424" cy="242856"/>
            </a:xfrm>
            <a:prstGeom prst="rect">
              <a:avLst/>
            </a:prstGeom>
          </p:spPr>
        </p:pic>
        <p:pic>
          <p:nvPicPr>
            <p:cNvPr id="19" name="图片 18"/>
            <p:cNvPicPr>
              <a:picLocks noChangeAspect="1"/>
            </p:cNvPicPr>
            <p:nvPr/>
          </p:nvPicPr>
          <p:blipFill>
            <a:blip r:embed="rId3"/>
            <a:stretch>
              <a:fillRect/>
            </a:stretch>
          </p:blipFill>
          <p:spPr>
            <a:xfrm>
              <a:off x="3294531" y="6411677"/>
              <a:ext cx="3321424" cy="242856"/>
            </a:xfrm>
            <a:prstGeom prst="rect">
              <a:avLst/>
            </a:prstGeom>
          </p:spPr>
        </p:pic>
        <p:pic>
          <p:nvPicPr>
            <p:cNvPr id="20" name="图片 19"/>
            <p:cNvPicPr>
              <a:picLocks noChangeAspect="1"/>
            </p:cNvPicPr>
            <p:nvPr/>
          </p:nvPicPr>
          <p:blipFill>
            <a:blip r:embed="rId3"/>
            <a:stretch>
              <a:fillRect/>
            </a:stretch>
          </p:blipFill>
          <p:spPr>
            <a:xfrm>
              <a:off x="6594637" y="6411677"/>
              <a:ext cx="3321424" cy="242856"/>
            </a:xfrm>
            <a:prstGeom prst="rect">
              <a:avLst/>
            </a:prstGeom>
          </p:spPr>
        </p:pic>
        <p:pic>
          <p:nvPicPr>
            <p:cNvPr id="21" name="图片 20"/>
            <p:cNvPicPr>
              <a:picLocks noChangeAspect="1"/>
            </p:cNvPicPr>
            <p:nvPr/>
          </p:nvPicPr>
          <p:blipFill>
            <a:blip r:embed="rId3"/>
            <a:stretch>
              <a:fillRect/>
            </a:stretch>
          </p:blipFill>
          <p:spPr>
            <a:xfrm>
              <a:off x="9910485" y="6411677"/>
              <a:ext cx="3321424" cy="242856"/>
            </a:xfrm>
            <a:prstGeom prst="rect">
              <a:avLst/>
            </a:prstGeom>
          </p:spPr>
        </p:pic>
      </p:grpSp>
      <p:sp>
        <p:nvSpPr>
          <p:cNvPr id="10" name="文本框 9"/>
          <p:cNvSpPr txBox="1"/>
          <p:nvPr/>
        </p:nvSpPr>
        <p:spPr>
          <a:xfrm>
            <a:off x="5205378" y="453343"/>
            <a:ext cx="1338828"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结  论</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14" name="图片 13"/>
          <p:cNvPicPr>
            <a:picLocks noChangeAspect="1"/>
          </p:cNvPicPr>
          <p:nvPr/>
        </p:nvPicPr>
        <p:blipFill>
          <a:blip r:embed="rId4"/>
          <a:stretch>
            <a:fillRect/>
          </a:stretch>
        </p:blipFill>
        <p:spPr>
          <a:xfrm>
            <a:off x="3748088" y="1222784"/>
            <a:ext cx="4570804" cy="373528"/>
          </a:xfrm>
          <a:prstGeom prst="rect">
            <a:avLst/>
          </a:prstGeom>
        </p:spPr>
      </p:pic>
      <p:graphicFrame>
        <p:nvGraphicFramePr>
          <p:cNvPr id="11" name="图示 10"/>
          <p:cNvGraphicFramePr/>
          <p:nvPr/>
        </p:nvGraphicFramePr>
        <p:xfrm>
          <a:off x="398582" y="2182667"/>
          <a:ext cx="11488615" cy="35357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xmlns="" val="25418636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3F695D2D-A76C-455A-A82E-6ED323D3655D}"/>
                                            </p:graphicEl>
                                          </p:spTgt>
                                        </p:tgtEl>
                                        <p:attrNameLst>
                                          <p:attrName>style.visibility</p:attrName>
                                        </p:attrNameLst>
                                      </p:cBhvr>
                                      <p:to>
                                        <p:strVal val="visible"/>
                                      </p:to>
                                    </p:set>
                                    <p:anim calcmode="lin" valueType="num">
                                      <p:cBhvr additive="base">
                                        <p:cTn id="7" dur="500" fill="hold"/>
                                        <p:tgtEl>
                                          <p:spTgt spid="11">
                                            <p:graphicEl>
                                              <a:dgm id="{3F695D2D-A76C-455A-A82E-6ED323D3655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3F695D2D-A76C-455A-A82E-6ED323D3655D}"/>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graphicEl>
                                              <a:dgm id="{38348E5B-A6A1-44A6-9A51-9FCB79E4E656}"/>
                                            </p:graphicEl>
                                          </p:spTgt>
                                        </p:tgtEl>
                                        <p:attrNameLst>
                                          <p:attrName>style.visibility</p:attrName>
                                        </p:attrNameLst>
                                      </p:cBhvr>
                                      <p:to>
                                        <p:strVal val="visible"/>
                                      </p:to>
                                    </p:set>
                                    <p:anim calcmode="lin" valueType="num">
                                      <p:cBhvr additive="base">
                                        <p:cTn id="11" dur="500" fill="hold"/>
                                        <p:tgtEl>
                                          <p:spTgt spid="11">
                                            <p:graphicEl>
                                              <a:dgm id="{38348E5B-A6A1-44A6-9A51-9FCB79E4E65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graphicEl>
                                              <a:dgm id="{38348E5B-A6A1-44A6-9A51-9FCB79E4E656}"/>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graphicEl>
                                              <a:dgm id="{DE1CBDCB-0F2C-496F-AEFE-660156E743E2}"/>
                                            </p:graphicEl>
                                          </p:spTgt>
                                        </p:tgtEl>
                                        <p:attrNameLst>
                                          <p:attrName>style.visibility</p:attrName>
                                        </p:attrNameLst>
                                      </p:cBhvr>
                                      <p:to>
                                        <p:strVal val="visible"/>
                                      </p:to>
                                    </p:set>
                                    <p:anim calcmode="lin" valueType="num">
                                      <p:cBhvr additive="base">
                                        <p:cTn id="15" dur="500" fill="hold"/>
                                        <p:tgtEl>
                                          <p:spTgt spid="11">
                                            <p:graphicEl>
                                              <a:dgm id="{DE1CBDCB-0F2C-496F-AEFE-660156E743E2}"/>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graphicEl>
                                              <a:dgm id="{DE1CBDCB-0F2C-496F-AEFE-660156E743E2}"/>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graphicEl>
                                              <a:dgm id="{3F34B66B-7F7A-425A-A885-356ACDAF69BE}"/>
                                            </p:graphicEl>
                                          </p:spTgt>
                                        </p:tgtEl>
                                        <p:attrNameLst>
                                          <p:attrName>style.visibility</p:attrName>
                                        </p:attrNameLst>
                                      </p:cBhvr>
                                      <p:to>
                                        <p:strVal val="visible"/>
                                      </p:to>
                                    </p:set>
                                    <p:anim calcmode="lin" valueType="num">
                                      <p:cBhvr additive="base">
                                        <p:cTn id="19" dur="500" fill="hold"/>
                                        <p:tgtEl>
                                          <p:spTgt spid="11">
                                            <p:graphicEl>
                                              <a:dgm id="{3F34B66B-7F7A-425A-A885-356ACDAF69B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3F34B66B-7F7A-425A-A885-356ACDAF69B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8C8C"/>
        </a:solidFill>
        <a:effectLst/>
      </p:bgPr>
    </p:bg>
    <p:spTree>
      <p:nvGrpSpPr>
        <p:cNvPr id="1" name=""/>
        <p:cNvGrpSpPr/>
        <p:nvPr/>
      </p:nvGrpSpPr>
      <p:grpSpPr>
        <a:xfrm>
          <a:off x="0" y="0"/>
          <a:ext cx="0" cy="0"/>
          <a:chOff x="0" y="0"/>
          <a:chExt cx="0" cy="0"/>
        </a:xfrm>
      </p:grpSpPr>
      <p:sp>
        <p:nvSpPr>
          <p:cNvPr id="2" name="矩形 1"/>
          <p:cNvSpPr/>
          <p:nvPr/>
        </p:nvSpPr>
        <p:spPr>
          <a:xfrm>
            <a:off x="3477579" y="1285410"/>
            <a:ext cx="5243340" cy="2215991"/>
          </a:xfrm>
          <a:prstGeom prst="rect">
            <a:avLst/>
          </a:prstGeom>
        </p:spPr>
        <p:txBody>
          <a:bodyPr wrap="square">
            <a:spAutoFit/>
          </a:bodyPr>
          <a:lstStyle/>
          <a:p>
            <a:pPr algn="ctr"/>
            <a:r>
              <a:rPr lang="zh-CN" altLang="en-US" sz="13800" b="1" dirty="0" smtClean="0">
                <a:solidFill>
                  <a:schemeClr val="bg1"/>
                </a:solidFill>
                <a:latin typeface="微软雅黑" pitchFamily="34" charset="-122"/>
                <a:ea typeface="微软雅黑" pitchFamily="34" charset="-122"/>
              </a:rPr>
              <a:t>谢谢</a:t>
            </a:r>
            <a:endParaRPr lang="en-US" altLang="zh-CN" sz="13800" b="1" dirty="0">
              <a:solidFill>
                <a:schemeClr val="bg1"/>
              </a:solidFill>
              <a:latin typeface="微软雅黑" pitchFamily="34" charset="-122"/>
              <a:ea typeface="微软雅黑" pitchFamily="34" charset="-122"/>
            </a:endParaRPr>
          </a:p>
        </p:txBody>
      </p:sp>
      <p:pic>
        <p:nvPicPr>
          <p:cNvPr id="6" name="图片 5"/>
          <p:cNvPicPr>
            <a:picLocks noChangeAspect="1"/>
          </p:cNvPicPr>
          <p:nvPr/>
        </p:nvPicPr>
        <p:blipFill>
          <a:blip r:embed="rId3">
            <a:lum bright="70000" contrast="-70000"/>
          </a:blip>
          <a:stretch>
            <a:fillRect/>
          </a:stretch>
        </p:blipFill>
        <p:spPr>
          <a:xfrm>
            <a:off x="4009345" y="3864384"/>
            <a:ext cx="4570804" cy="373528"/>
          </a:xfrm>
          <a:prstGeom prst="rect">
            <a:avLst/>
          </a:prstGeom>
        </p:spPr>
      </p:pic>
    </p:spTree>
    <p:extLst>
      <p:ext uri="{BB962C8B-B14F-4D97-AF65-F5344CB8AC3E}">
        <p14:creationId xmlns:p14="http://schemas.microsoft.com/office/powerpoint/2010/main" xmlns="" val="911266759"/>
      </p:ext>
    </p:extLst>
  </p:cSld>
  <p:clrMapOvr>
    <a:masterClrMapping/>
  </p:clrMapOvr>
  <mc:AlternateContent xmlns:mc="http://schemas.openxmlformats.org/markup-compatibility/2006">
    <mc:Choice xmlns:p14="http://schemas.microsoft.com/office/powerpoint/2010/main" xmlns="" Requires="p14">
      <p:transition spd="slow">
        <p14:prism isContent="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467843" y="0"/>
            <a:ext cx="9144000" cy="0"/>
          </a:xfrm>
          <a:prstGeom prst="rect">
            <a:avLst/>
          </a:prstGeom>
          <a:noFill/>
          <a:ln w="9525">
            <a:noFill/>
            <a:miter lim="800000"/>
            <a:headEnd/>
            <a:tailEnd/>
          </a:ln>
        </p:spPr>
        <p:txBody>
          <a:bodyPr wrap="none" anchor="ctr">
            <a:spAutoFit/>
          </a:bodyPr>
          <a:lstStyle/>
          <a:p>
            <a:endParaRPr lang="zh-CN" altLang="en-US"/>
          </a:p>
        </p:txBody>
      </p:sp>
      <p:sp>
        <p:nvSpPr>
          <p:cNvPr id="6" name="矩形 5"/>
          <p:cNvSpPr/>
          <p:nvPr/>
        </p:nvSpPr>
        <p:spPr>
          <a:xfrm>
            <a:off x="2610843" y="357188"/>
            <a:ext cx="3929063" cy="1714500"/>
          </a:xfrm>
          <a:prstGeom prst="rect">
            <a:avLst/>
          </a:prstGeom>
          <a:noFill/>
          <a:ln>
            <a:solidFill>
              <a:schemeClr val="tx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6"/>
          <p:cNvSpPr/>
          <p:nvPr/>
        </p:nvSpPr>
        <p:spPr>
          <a:xfrm>
            <a:off x="2325093" y="0"/>
            <a:ext cx="5572125" cy="3014663"/>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Rectangle 7"/>
          <p:cNvSpPr>
            <a:spLocks noChangeArrowheads="1"/>
          </p:cNvSpPr>
          <p:nvPr/>
        </p:nvSpPr>
        <p:spPr bwMode="auto">
          <a:xfrm>
            <a:off x="1467843" y="0"/>
            <a:ext cx="9144000" cy="0"/>
          </a:xfrm>
          <a:prstGeom prst="rect">
            <a:avLst/>
          </a:prstGeom>
          <a:noFill/>
          <a:ln w="9525">
            <a:noFill/>
            <a:miter lim="800000"/>
            <a:headEnd/>
            <a:tailEnd/>
          </a:ln>
        </p:spPr>
        <p:txBody>
          <a:bodyPr wrap="none" anchor="ctr">
            <a:spAutoFit/>
          </a:bodyPr>
          <a:lstStyle/>
          <a:p>
            <a:endParaRPr lang="zh-CN" altLang="en-US"/>
          </a:p>
        </p:txBody>
      </p:sp>
      <p:sp>
        <p:nvSpPr>
          <p:cNvPr id="10" name="矩形 9"/>
          <p:cNvSpPr/>
          <p:nvPr/>
        </p:nvSpPr>
        <p:spPr>
          <a:xfrm>
            <a:off x="2325093" y="3286125"/>
            <a:ext cx="5590608" cy="1367762"/>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a:off x="2325093" y="5143500"/>
            <a:ext cx="5572125" cy="1643063"/>
          </a:xfrm>
          <a:prstGeom prst="rect">
            <a:avLst/>
          </a:prstGeom>
          <a:noFill/>
          <a:ln w="31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13"/>
          <p:cNvSpPr/>
          <p:nvPr/>
        </p:nvSpPr>
        <p:spPr>
          <a:xfrm>
            <a:off x="7968656" y="1500188"/>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5" name="右箭头 14"/>
          <p:cNvSpPr/>
          <p:nvPr/>
        </p:nvSpPr>
        <p:spPr>
          <a:xfrm>
            <a:off x="7968656" y="3929063"/>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16" name="右箭头 15"/>
          <p:cNvSpPr/>
          <p:nvPr/>
        </p:nvSpPr>
        <p:spPr>
          <a:xfrm>
            <a:off x="7968656" y="5715000"/>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graphicFrame>
        <p:nvGraphicFramePr>
          <p:cNvPr id="1026" name="Object 15"/>
          <p:cNvGraphicFramePr>
            <a:graphicFrameLocks noChangeAspect="1"/>
          </p:cNvGraphicFramePr>
          <p:nvPr/>
        </p:nvGraphicFramePr>
        <p:xfrm>
          <a:off x="2419091" y="-571500"/>
          <a:ext cx="5354637" cy="7429500"/>
        </p:xfrm>
        <a:graphic>
          <a:graphicData uri="http://schemas.openxmlformats.org/presentationml/2006/ole">
            <p:oleObj spid="_x0000_s1026" name="Visio" r:id="rId3" imgW="7509834" imgH="11591844" progId="">
              <p:embed/>
            </p:oleObj>
          </a:graphicData>
        </a:graphic>
      </p:graphicFrame>
      <p:sp>
        <p:nvSpPr>
          <p:cNvPr id="17" name="圆角矩形 16"/>
          <p:cNvSpPr/>
          <p:nvPr/>
        </p:nvSpPr>
        <p:spPr>
          <a:xfrm>
            <a:off x="8393372" y="1405719"/>
            <a:ext cx="2101755" cy="49132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smtClean="0">
              <a:solidFill>
                <a:schemeClr val="accent2">
                  <a:lumMod val="75000"/>
                </a:schemeClr>
              </a:solidFill>
            </a:endParaRPr>
          </a:p>
          <a:p>
            <a:pPr algn="ctr"/>
            <a:r>
              <a:rPr lang="zh-CN" altLang="en-US" sz="2000" dirty="0" smtClean="0">
                <a:solidFill>
                  <a:schemeClr val="accent2">
                    <a:lumMod val="75000"/>
                  </a:schemeClr>
                </a:solidFill>
              </a:rPr>
              <a:t>场地环境调查</a:t>
            </a:r>
          </a:p>
          <a:p>
            <a:pPr algn="ctr"/>
            <a:endParaRPr lang="zh-CN" altLang="en-US" sz="2000" dirty="0"/>
          </a:p>
        </p:txBody>
      </p:sp>
      <p:sp>
        <p:nvSpPr>
          <p:cNvPr id="18" name="圆角矩形 17"/>
          <p:cNvSpPr/>
          <p:nvPr/>
        </p:nvSpPr>
        <p:spPr>
          <a:xfrm>
            <a:off x="8422943" y="3796353"/>
            <a:ext cx="1774210" cy="49132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smtClean="0">
              <a:solidFill>
                <a:schemeClr val="accent2">
                  <a:lumMod val="75000"/>
                </a:schemeClr>
              </a:solidFill>
            </a:endParaRPr>
          </a:p>
          <a:p>
            <a:pPr algn="ctr"/>
            <a:r>
              <a:rPr lang="zh-CN" altLang="en-US" sz="2000" dirty="0" smtClean="0">
                <a:solidFill>
                  <a:schemeClr val="accent2">
                    <a:lumMod val="75000"/>
                  </a:schemeClr>
                </a:solidFill>
              </a:rPr>
              <a:t>风险评估</a:t>
            </a:r>
          </a:p>
          <a:p>
            <a:pPr algn="ctr"/>
            <a:endParaRPr lang="zh-CN" altLang="en-US" sz="2000" dirty="0"/>
          </a:p>
        </p:txBody>
      </p:sp>
      <p:sp>
        <p:nvSpPr>
          <p:cNvPr id="19" name="圆角矩形 18"/>
          <p:cNvSpPr/>
          <p:nvPr/>
        </p:nvSpPr>
        <p:spPr>
          <a:xfrm>
            <a:off x="8425218" y="5600132"/>
            <a:ext cx="1774210" cy="49132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000" dirty="0" smtClean="0">
              <a:solidFill>
                <a:schemeClr val="accent2">
                  <a:lumMod val="75000"/>
                </a:schemeClr>
              </a:solidFill>
            </a:endParaRPr>
          </a:p>
          <a:p>
            <a:pPr algn="ctr"/>
            <a:r>
              <a:rPr lang="zh-CN" altLang="en-US" sz="2000" dirty="0" smtClean="0">
                <a:solidFill>
                  <a:schemeClr val="accent2">
                    <a:lumMod val="75000"/>
                  </a:schemeClr>
                </a:solidFill>
              </a:rPr>
              <a:t>污染修复</a:t>
            </a:r>
          </a:p>
          <a:p>
            <a:pPr algn="ctr"/>
            <a:endParaRPr lang="zh-CN" altLang="en-US" sz="2000" dirty="0"/>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b="1" dirty="0" smtClean="0">
                <a:solidFill>
                  <a:schemeClr val="accent2">
                    <a:lumMod val="75000"/>
                  </a:schemeClr>
                </a:solidFill>
                <a:latin typeface="华文楷体" pitchFamily="2" charset="-122"/>
                <a:ea typeface="华文楷体" pitchFamily="2" charset="-122"/>
              </a:rPr>
              <a:t>场地污染状况调查</a:t>
            </a:r>
            <a:endParaRPr lang="zh-CN" altLang="en-US" sz="3600" b="1" dirty="0">
              <a:solidFill>
                <a:schemeClr val="accent2">
                  <a:lumMod val="75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8033758" y="533559"/>
            <a:ext cx="2313656" cy="189073"/>
          </a:xfrm>
          <a:prstGeom prst="rect">
            <a:avLst/>
          </a:prstGeom>
        </p:spPr>
      </p:pic>
      <p:pic>
        <p:nvPicPr>
          <p:cNvPr id="22" name="图片 21"/>
          <p:cNvPicPr>
            <a:picLocks noChangeAspect="1"/>
          </p:cNvPicPr>
          <p:nvPr/>
        </p:nvPicPr>
        <p:blipFill>
          <a:blip r:embed="rId3"/>
          <a:stretch>
            <a:fillRect/>
          </a:stretch>
        </p:blipFill>
        <p:spPr>
          <a:xfrm flipH="1">
            <a:off x="1798973" y="497625"/>
            <a:ext cx="2313656" cy="189073"/>
          </a:xfrm>
          <a:prstGeom prst="rect">
            <a:avLst/>
          </a:prstGeom>
        </p:spPr>
      </p:pic>
      <p:pic>
        <p:nvPicPr>
          <p:cNvPr id="6" name="Picture 4" descr="北闸场区平面图2-2 - 论文"/>
          <p:cNvPicPr>
            <a:picLocks noChangeAspect="1" noChangeArrowheads="1"/>
          </p:cNvPicPr>
          <p:nvPr/>
        </p:nvPicPr>
        <p:blipFill>
          <a:blip r:embed="rId4"/>
          <a:srcRect l="3636" t="1048" r="2728" b="1088"/>
          <a:stretch>
            <a:fillRect/>
          </a:stretch>
        </p:blipFill>
        <p:spPr bwMode="auto">
          <a:xfrm>
            <a:off x="2678293" y="1000125"/>
            <a:ext cx="7358062" cy="5429250"/>
          </a:xfrm>
          <a:prstGeom prst="rect">
            <a:avLst/>
          </a:prstGeom>
          <a:noFill/>
          <a:ln w="9525">
            <a:noFill/>
            <a:miter lim="800000"/>
            <a:headEnd/>
            <a:tailEnd/>
          </a:ln>
        </p:spPr>
      </p:pic>
      <p:sp>
        <p:nvSpPr>
          <p:cNvPr id="7" name="爆炸形 1 6"/>
          <p:cNvSpPr/>
          <p:nvPr/>
        </p:nvSpPr>
        <p:spPr>
          <a:xfrm>
            <a:off x="8516125" y="1915166"/>
            <a:ext cx="857250" cy="857250"/>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爆炸形 1 7"/>
          <p:cNvSpPr/>
          <p:nvPr/>
        </p:nvSpPr>
        <p:spPr>
          <a:xfrm>
            <a:off x="3804449" y="4544704"/>
            <a:ext cx="857250" cy="777923"/>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爆炸形 1 8"/>
          <p:cNvSpPr/>
          <p:nvPr/>
        </p:nvSpPr>
        <p:spPr>
          <a:xfrm>
            <a:off x="6155141" y="5240740"/>
            <a:ext cx="1064526" cy="1119117"/>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爆炸形 1 9"/>
          <p:cNvSpPr/>
          <p:nvPr/>
        </p:nvSpPr>
        <p:spPr>
          <a:xfrm>
            <a:off x="7420467" y="3843978"/>
            <a:ext cx="857250" cy="755318"/>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爆炸形 1 10"/>
          <p:cNvSpPr/>
          <p:nvPr/>
        </p:nvSpPr>
        <p:spPr>
          <a:xfrm>
            <a:off x="6974994" y="1871022"/>
            <a:ext cx="857250" cy="857250"/>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爆炸形 1 11"/>
          <p:cNvSpPr/>
          <p:nvPr/>
        </p:nvSpPr>
        <p:spPr>
          <a:xfrm>
            <a:off x="6271069" y="1346864"/>
            <a:ext cx="857250" cy="857250"/>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爆炸形 1 12"/>
          <p:cNvSpPr/>
          <p:nvPr/>
        </p:nvSpPr>
        <p:spPr>
          <a:xfrm>
            <a:off x="6165085" y="4129727"/>
            <a:ext cx="857250" cy="857250"/>
          </a:xfrm>
          <a:prstGeom prst="irregularSeal1">
            <a:avLst/>
          </a:prstGeom>
          <a:noFill/>
          <a:ln w="6350">
            <a:solidFill>
              <a:srgbClr val="FD65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文本框 11"/>
          <p:cNvSpPr txBox="1">
            <a:spLocks noChangeArrowheads="1"/>
          </p:cNvSpPr>
          <p:nvPr/>
        </p:nvSpPr>
        <p:spPr bwMode="auto">
          <a:xfrm>
            <a:off x="10372298" y="1834227"/>
            <a:ext cx="1282890" cy="3785652"/>
          </a:xfrm>
          <a:prstGeom prst="rect">
            <a:avLst/>
          </a:prstGeom>
          <a:noFill/>
          <a:ln w="9525">
            <a:solidFill>
              <a:srgbClr val="FF0000"/>
            </a:solidFill>
            <a:prstDash val="dash"/>
            <a:miter lim="800000"/>
            <a:headEnd/>
            <a:tailEnd/>
          </a:ln>
        </p:spPr>
        <p:txBody>
          <a:bodyPr wrap="square">
            <a:spAutoFit/>
          </a:bodyPr>
          <a:lstStyle/>
          <a:p>
            <a:pPr algn="ctr"/>
            <a:r>
              <a:rPr lang="zh-CN" altLang="en-US" sz="2400" b="1" dirty="0">
                <a:solidFill>
                  <a:schemeClr val="bg2">
                    <a:lumMod val="50000"/>
                  </a:schemeClr>
                </a:solidFill>
                <a:latin typeface="华文楷体" pitchFamily="2" charset="-122"/>
                <a:ea typeface="华文楷体" pitchFamily="2" charset="-122"/>
              </a:rPr>
              <a:t>场区范围包含十余家企业，按照</a:t>
            </a:r>
            <a:r>
              <a:rPr lang="zh-CN" altLang="en-US" sz="2400" b="1" dirty="0" smtClean="0">
                <a:solidFill>
                  <a:srgbClr val="FF0000"/>
                </a:solidFill>
                <a:latin typeface="华文楷体" pitchFamily="2" charset="-122"/>
                <a:ea typeface="华文楷体" pitchFamily="2" charset="-122"/>
              </a:rPr>
              <a:t>生产型企业</a:t>
            </a:r>
            <a:r>
              <a:rPr lang="zh-CN" altLang="en-US" sz="2400" b="1" dirty="0">
                <a:solidFill>
                  <a:schemeClr val="bg2">
                    <a:lumMod val="50000"/>
                  </a:schemeClr>
                </a:solidFill>
                <a:latin typeface="华文楷体" pitchFamily="2" charset="-122"/>
                <a:ea typeface="华文楷体" pitchFamily="2" charset="-122"/>
              </a:rPr>
              <a:t>与</a:t>
            </a:r>
            <a:r>
              <a:rPr lang="zh-CN" altLang="en-US" sz="2400" b="1" dirty="0" smtClean="0">
                <a:solidFill>
                  <a:srgbClr val="FF0000"/>
                </a:solidFill>
                <a:latin typeface="华文楷体" pitchFamily="2" charset="-122"/>
                <a:ea typeface="华文楷体" pitchFamily="2" charset="-122"/>
              </a:rPr>
              <a:t>非生产型企业</a:t>
            </a:r>
            <a:r>
              <a:rPr lang="zh-CN" altLang="en-US" sz="2400" b="1" dirty="0">
                <a:solidFill>
                  <a:schemeClr val="bg2">
                    <a:lumMod val="50000"/>
                  </a:schemeClr>
                </a:solidFill>
                <a:latin typeface="华文楷体" pitchFamily="2" charset="-122"/>
                <a:ea typeface="华文楷体" pitchFamily="2" charset="-122"/>
              </a:rPr>
              <a:t>进行归类</a:t>
            </a:r>
          </a:p>
        </p:txBody>
      </p:sp>
      <p:cxnSp>
        <p:nvCxnSpPr>
          <p:cNvPr id="15" name="直接连接符 14"/>
          <p:cNvCxnSpPr/>
          <p:nvPr/>
        </p:nvCxnSpPr>
        <p:spPr>
          <a:xfrm>
            <a:off x="22346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文本框 19"/>
          <p:cNvSpPr txBox="1"/>
          <p:nvPr/>
        </p:nvSpPr>
        <p:spPr>
          <a:xfrm>
            <a:off x="11098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Tree>
    <p:custDataLst>
      <p:tags r:id="rId1"/>
    </p:custDataLst>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8033758" y="533559"/>
            <a:ext cx="2313656" cy="189073"/>
          </a:xfrm>
          <a:prstGeom prst="rect">
            <a:avLst/>
          </a:prstGeom>
        </p:spPr>
      </p:pic>
      <p:pic>
        <p:nvPicPr>
          <p:cNvPr id="22" name="图片 21"/>
          <p:cNvPicPr>
            <a:picLocks noChangeAspect="1"/>
          </p:cNvPicPr>
          <p:nvPr/>
        </p:nvPicPr>
        <p:blipFill>
          <a:blip r:embed="rId3"/>
          <a:stretch>
            <a:fillRect/>
          </a:stretch>
        </p:blipFill>
        <p:spPr>
          <a:xfrm flipH="1">
            <a:off x="1798973" y="497625"/>
            <a:ext cx="2313656" cy="189073"/>
          </a:xfrm>
          <a:prstGeom prst="rect">
            <a:avLst/>
          </a:prstGeom>
        </p:spPr>
      </p:pic>
      <p:sp>
        <p:nvSpPr>
          <p:cNvPr id="5" name="内容占位符 4"/>
          <p:cNvSpPr txBox="1">
            <a:spLocks/>
          </p:cNvSpPr>
          <p:nvPr/>
        </p:nvSpPr>
        <p:spPr>
          <a:xfrm>
            <a:off x="10022005" y="2956850"/>
            <a:ext cx="2169995" cy="1110184"/>
          </a:xfrm>
          <a:prstGeom prst="rect">
            <a:avLst/>
          </a:prstGeom>
        </p:spPr>
        <p:txBody>
          <a:bodyPr vert="horz" lIns="91440" tIns="45720" rIns="91440" bIns="45720" rtlCol="0">
            <a:no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生产型企业</a:t>
            </a:r>
            <a:r>
              <a:rPr lang="en-US" altLang="zh-CN" sz="2400" b="1" dirty="0" smtClean="0">
                <a:solidFill>
                  <a:schemeClr val="bg2">
                    <a:lumMod val="50000"/>
                  </a:schemeClr>
                </a:solidFill>
                <a:latin typeface="华文楷体" pitchFamily="2" charset="-122"/>
                <a:ea typeface="华文楷体" pitchFamily="2" charset="-122"/>
              </a:rPr>
              <a:t>—</a:t>
            </a:r>
            <a:r>
              <a:rPr lang="zh-CN" altLang="en-US" sz="2400" b="1" dirty="0" smtClean="0">
                <a:solidFill>
                  <a:schemeClr val="bg2">
                    <a:lumMod val="50000"/>
                  </a:schemeClr>
                </a:solidFill>
                <a:latin typeface="华文楷体" pitchFamily="2" charset="-122"/>
                <a:ea typeface="华文楷体" pitchFamily="2" charset="-122"/>
              </a:rPr>
              <a:t>某彩钢制品有限公司</a:t>
            </a:r>
          </a:p>
        </p:txBody>
      </p:sp>
      <p:graphicFrame>
        <p:nvGraphicFramePr>
          <p:cNvPr id="6" name="Object 4"/>
          <p:cNvGraphicFramePr>
            <a:graphicFrameLocks noChangeAspect="1"/>
          </p:cNvGraphicFramePr>
          <p:nvPr/>
        </p:nvGraphicFramePr>
        <p:xfrm>
          <a:off x="2499101" y="1223172"/>
          <a:ext cx="7000875" cy="4940300"/>
        </p:xfrm>
        <a:graphic>
          <a:graphicData uri="http://schemas.openxmlformats.org/presentationml/2006/ole">
            <p:oleObj spid="_x0000_s2050" name="Visio" r:id="rId4" imgW="7132973" imgH="5038608" progId="">
              <p:embed/>
            </p:oleObj>
          </a:graphicData>
        </a:graphic>
      </p:graphicFrame>
      <p:cxnSp>
        <p:nvCxnSpPr>
          <p:cNvPr id="7" name="直接连接符 6"/>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
        <p:nvSpPr>
          <p:cNvPr id="9" name="右箭头 8"/>
          <p:cNvSpPr/>
          <p:nvPr/>
        </p:nvSpPr>
        <p:spPr>
          <a:xfrm>
            <a:off x="9606389" y="3247101"/>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圆角矩形 11"/>
          <p:cNvSpPr/>
          <p:nvPr/>
        </p:nvSpPr>
        <p:spPr>
          <a:xfrm>
            <a:off x="6237027" y="1856096"/>
            <a:ext cx="107817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198355" y="2841024"/>
            <a:ext cx="107817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8491182" y="2854657"/>
            <a:ext cx="107817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3891887" y="2841009"/>
            <a:ext cx="107817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爆炸形 1 15"/>
          <p:cNvSpPr/>
          <p:nvPr/>
        </p:nvSpPr>
        <p:spPr>
          <a:xfrm>
            <a:off x="7683690" y="5295331"/>
            <a:ext cx="1405718" cy="709684"/>
          </a:xfrm>
          <a:prstGeom prst="irregularSeal1">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8033758" y="533559"/>
            <a:ext cx="2313656" cy="189073"/>
          </a:xfrm>
          <a:prstGeom prst="rect">
            <a:avLst/>
          </a:prstGeom>
        </p:spPr>
      </p:pic>
      <p:pic>
        <p:nvPicPr>
          <p:cNvPr id="22" name="图片 21"/>
          <p:cNvPicPr>
            <a:picLocks noChangeAspect="1"/>
          </p:cNvPicPr>
          <p:nvPr/>
        </p:nvPicPr>
        <p:blipFill>
          <a:blip r:embed="rId3"/>
          <a:stretch>
            <a:fillRect/>
          </a:stretch>
        </p:blipFill>
        <p:spPr>
          <a:xfrm flipH="1">
            <a:off x="1798973" y="497625"/>
            <a:ext cx="2313656" cy="189073"/>
          </a:xfrm>
          <a:prstGeom prst="rect">
            <a:avLst/>
          </a:prstGeom>
        </p:spPr>
      </p:pic>
      <p:cxnSp>
        <p:nvCxnSpPr>
          <p:cNvPr id="7" name="直接连接符 6"/>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
        <p:nvSpPr>
          <p:cNvPr id="9" name="内容占位符 4"/>
          <p:cNvSpPr txBox="1">
            <a:spLocks/>
          </p:cNvSpPr>
          <p:nvPr/>
        </p:nvSpPr>
        <p:spPr>
          <a:xfrm>
            <a:off x="9042400" y="1879600"/>
            <a:ext cx="2692400" cy="642938"/>
          </a:xfrm>
          <a:prstGeom prst="rect">
            <a:avLst/>
          </a:prstGeom>
        </p:spPr>
        <p:txBody>
          <a:bodyPr vert="horz" lIns="91440" tIns="45720" rIns="91440" bIns="45720" rtlCol="0">
            <a:noAutofit/>
          </a:bodyPr>
          <a:lstStyle/>
          <a:p>
            <a:pPr marR="0" lvl="0" indent="0" algn="ctr" fontAlgn="auto">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生产型企业</a:t>
            </a:r>
            <a:r>
              <a:rPr lang="en-US" altLang="zh-CN" sz="2400" b="1" dirty="0" smtClean="0">
                <a:solidFill>
                  <a:schemeClr val="bg2">
                    <a:lumMod val="50000"/>
                  </a:schemeClr>
                </a:solidFill>
                <a:latin typeface="华文楷体" pitchFamily="2" charset="-122"/>
                <a:ea typeface="华文楷体" pitchFamily="2" charset="-122"/>
              </a:rPr>
              <a:t>—</a:t>
            </a:r>
            <a:r>
              <a:rPr lang="zh-CN" altLang="en-US" sz="2400" b="1" dirty="0" smtClean="0">
                <a:solidFill>
                  <a:schemeClr val="bg2">
                    <a:lumMod val="50000"/>
                  </a:schemeClr>
                </a:solidFill>
                <a:latin typeface="华文楷体" pitchFamily="2" charset="-122"/>
                <a:ea typeface="华文楷体" pitchFamily="2" charset="-122"/>
              </a:rPr>
              <a:t>某环卫设备有限公司</a:t>
            </a:r>
          </a:p>
        </p:txBody>
      </p:sp>
      <p:graphicFrame>
        <p:nvGraphicFramePr>
          <p:cNvPr id="10" name="Object 5"/>
          <p:cNvGraphicFramePr>
            <a:graphicFrameLocks noChangeAspect="1"/>
          </p:cNvGraphicFramePr>
          <p:nvPr/>
        </p:nvGraphicFramePr>
        <p:xfrm>
          <a:off x="2563789" y="874072"/>
          <a:ext cx="6143625" cy="3017838"/>
        </p:xfrm>
        <a:graphic>
          <a:graphicData uri="http://schemas.openxmlformats.org/presentationml/2006/ole">
            <p:oleObj spid="_x0000_s3075" name="Visio" r:id="rId4" imgW="7415092" imgH="3635612" progId="">
              <p:embed/>
            </p:oleObj>
          </a:graphicData>
        </a:graphic>
      </p:graphicFrame>
      <p:sp>
        <p:nvSpPr>
          <p:cNvPr id="11" name="内容占位符 4"/>
          <p:cNvSpPr txBox="1">
            <a:spLocks/>
          </p:cNvSpPr>
          <p:nvPr/>
        </p:nvSpPr>
        <p:spPr bwMode="auto">
          <a:xfrm>
            <a:off x="9042400" y="4805362"/>
            <a:ext cx="3149600" cy="909637"/>
          </a:xfrm>
          <a:prstGeom prst="rect">
            <a:avLst/>
          </a:prstGeom>
          <a:noFill/>
          <a:ln w="9525">
            <a:noFill/>
            <a:miter lim="800000"/>
            <a:headEnd/>
            <a:tailEnd/>
          </a:ln>
        </p:spPr>
        <p:txBody>
          <a:bodyPr/>
          <a:lstStyle/>
          <a:p>
            <a:pPr algn="ctr">
              <a:lnSpc>
                <a:spcPct val="90000"/>
              </a:lnSpc>
              <a:spcBef>
                <a:spcPts val="1000"/>
              </a:spcBef>
            </a:pPr>
            <a:r>
              <a:rPr lang="zh-CN" altLang="en-US" sz="2400" b="1" dirty="0">
                <a:solidFill>
                  <a:schemeClr val="bg2">
                    <a:lumMod val="50000"/>
                  </a:schemeClr>
                </a:solidFill>
                <a:latin typeface="华文楷体" pitchFamily="2" charset="-122"/>
                <a:ea typeface="华文楷体" pitchFamily="2" charset="-122"/>
              </a:rPr>
              <a:t>生产型企业</a:t>
            </a:r>
            <a:r>
              <a:rPr lang="en-US" altLang="zh-CN" sz="2400" b="1" dirty="0">
                <a:solidFill>
                  <a:schemeClr val="bg2">
                    <a:lumMod val="50000"/>
                  </a:schemeClr>
                </a:solidFill>
                <a:latin typeface="华文楷体" pitchFamily="2" charset="-122"/>
                <a:ea typeface="华文楷体" pitchFamily="2" charset="-122"/>
              </a:rPr>
              <a:t>—</a:t>
            </a:r>
            <a:r>
              <a:rPr lang="zh-CN" altLang="en-US" sz="2400" b="1" dirty="0">
                <a:solidFill>
                  <a:schemeClr val="bg2">
                    <a:lumMod val="50000"/>
                  </a:schemeClr>
                </a:solidFill>
                <a:latin typeface="华文楷体" pitchFamily="2" charset="-122"/>
                <a:ea typeface="华文楷体" pitchFamily="2" charset="-122"/>
              </a:rPr>
              <a:t>某自行车车圈有限公司</a:t>
            </a:r>
          </a:p>
        </p:txBody>
      </p:sp>
      <p:graphicFrame>
        <p:nvGraphicFramePr>
          <p:cNvPr id="12" name="Object 3"/>
          <p:cNvGraphicFramePr>
            <a:graphicFrameLocks noChangeAspect="1"/>
          </p:cNvGraphicFramePr>
          <p:nvPr/>
        </p:nvGraphicFramePr>
        <p:xfrm>
          <a:off x="2449513" y="3952875"/>
          <a:ext cx="5957887" cy="2905125"/>
        </p:xfrm>
        <a:graphic>
          <a:graphicData uri="http://schemas.openxmlformats.org/presentationml/2006/ole">
            <p:oleObj spid="_x0000_s3076" name="Visio" r:id="rId5" imgW="7388565" imgH="3444064" progId="">
              <p:embed/>
            </p:oleObj>
          </a:graphicData>
        </a:graphic>
      </p:graphicFrame>
      <p:sp>
        <p:nvSpPr>
          <p:cNvPr id="13" name="右箭头 12"/>
          <p:cNvSpPr/>
          <p:nvPr/>
        </p:nvSpPr>
        <p:spPr>
          <a:xfrm>
            <a:off x="8637396" y="2059746"/>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13"/>
          <p:cNvSpPr/>
          <p:nvPr/>
        </p:nvSpPr>
        <p:spPr>
          <a:xfrm>
            <a:off x="8610101" y="5021311"/>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圆角矩形 14"/>
          <p:cNvSpPr/>
          <p:nvPr/>
        </p:nvSpPr>
        <p:spPr>
          <a:xfrm>
            <a:off x="3725840" y="1255595"/>
            <a:ext cx="955343" cy="573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687405" y="1255595"/>
            <a:ext cx="873455" cy="5868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629100" y="1241947"/>
            <a:ext cx="900752" cy="6141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7615452" y="2006222"/>
            <a:ext cx="914400" cy="5868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630305" y="4599297"/>
            <a:ext cx="914400" cy="5595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5663820" y="4558353"/>
            <a:ext cx="278414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3"/>
          <a:stretch>
            <a:fillRect/>
          </a:stretch>
        </p:blipFill>
        <p:spPr>
          <a:xfrm>
            <a:off x="8033758" y="533559"/>
            <a:ext cx="2313656" cy="189073"/>
          </a:xfrm>
          <a:prstGeom prst="rect">
            <a:avLst/>
          </a:prstGeom>
        </p:spPr>
      </p:pic>
      <p:pic>
        <p:nvPicPr>
          <p:cNvPr id="22" name="图片 21"/>
          <p:cNvPicPr>
            <a:picLocks noChangeAspect="1"/>
          </p:cNvPicPr>
          <p:nvPr/>
        </p:nvPicPr>
        <p:blipFill>
          <a:blip r:embed="rId3"/>
          <a:stretch>
            <a:fillRect/>
          </a:stretch>
        </p:blipFill>
        <p:spPr>
          <a:xfrm flipH="1">
            <a:off x="1798973" y="497625"/>
            <a:ext cx="2313656" cy="189073"/>
          </a:xfrm>
          <a:prstGeom prst="rect">
            <a:avLst/>
          </a:prstGeom>
        </p:spPr>
      </p:pic>
      <p:sp>
        <p:nvSpPr>
          <p:cNvPr id="9" name="内容占位符 4"/>
          <p:cNvSpPr txBox="1">
            <a:spLocks/>
          </p:cNvSpPr>
          <p:nvPr/>
        </p:nvSpPr>
        <p:spPr>
          <a:xfrm>
            <a:off x="9779000" y="1752600"/>
            <a:ext cx="2413000" cy="1193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sz="2400" b="1" dirty="0" smtClean="0">
                <a:solidFill>
                  <a:schemeClr val="bg2">
                    <a:lumMod val="50000"/>
                  </a:schemeClr>
                </a:solidFill>
                <a:latin typeface="华文楷体" pitchFamily="2" charset="-122"/>
                <a:ea typeface="华文楷体" pitchFamily="2" charset="-122"/>
              </a:rPr>
              <a:t>生产型企业</a:t>
            </a:r>
            <a:r>
              <a:rPr lang="en-US" altLang="zh-CN" sz="2400" b="1" dirty="0" smtClean="0">
                <a:solidFill>
                  <a:schemeClr val="bg2">
                    <a:lumMod val="50000"/>
                  </a:schemeClr>
                </a:solidFill>
                <a:latin typeface="华文楷体" pitchFamily="2" charset="-122"/>
                <a:ea typeface="华文楷体" pitchFamily="2" charset="-122"/>
              </a:rPr>
              <a:t>—</a:t>
            </a:r>
            <a:r>
              <a:rPr lang="zh-CN" altLang="en-US" sz="2400" b="1" dirty="0" smtClean="0">
                <a:solidFill>
                  <a:schemeClr val="bg2">
                    <a:lumMod val="50000"/>
                  </a:schemeClr>
                </a:solidFill>
                <a:latin typeface="华文楷体" pitchFamily="2" charset="-122"/>
                <a:ea typeface="华文楷体" pitchFamily="2" charset="-122"/>
              </a:rPr>
              <a:t>某木制品有限公司</a:t>
            </a:r>
          </a:p>
        </p:txBody>
      </p:sp>
      <p:sp>
        <p:nvSpPr>
          <p:cNvPr id="10" name="Rectangle 5"/>
          <p:cNvSpPr>
            <a:spLocks noChangeArrowheads="1"/>
          </p:cNvSpPr>
          <p:nvPr/>
        </p:nvSpPr>
        <p:spPr bwMode="auto">
          <a:xfrm>
            <a:off x="2794000" y="0"/>
            <a:ext cx="9144000" cy="0"/>
          </a:xfrm>
          <a:prstGeom prst="rect">
            <a:avLst/>
          </a:prstGeom>
          <a:noFill/>
          <a:ln w="9525">
            <a:noFill/>
            <a:miter lim="800000"/>
            <a:headEnd/>
            <a:tailEnd/>
          </a:ln>
        </p:spPr>
        <p:txBody>
          <a:bodyPr wrap="none" anchor="ctr">
            <a:spAutoFit/>
          </a:bodyPr>
          <a:lstStyle/>
          <a:p>
            <a:endParaRPr lang="zh-CN" altLang="en-US"/>
          </a:p>
        </p:txBody>
      </p:sp>
      <p:sp>
        <p:nvSpPr>
          <p:cNvPr id="11" name="Rectangle 4"/>
          <p:cNvSpPr>
            <a:spLocks noChangeArrowheads="1"/>
          </p:cNvSpPr>
          <p:nvPr/>
        </p:nvSpPr>
        <p:spPr bwMode="auto">
          <a:xfrm>
            <a:off x="2794000" y="0"/>
            <a:ext cx="9144000" cy="0"/>
          </a:xfrm>
          <a:prstGeom prst="rect">
            <a:avLst/>
          </a:prstGeom>
          <a:noFill/>
          <a:ln w="9525">
            <a:noFill/>
            <a:miter lim="800000"/>
            <a:headEnd/>
            <a:tailEnd/>
          </a:ln>
        </p:spPr>
        <p:txBody>
          <a:bodyPr wrap="none" anchor="ctr">
            <a:spAutoFit/>
          </a:bodyPr>
          <a:lstStyle/>
          <a:p>
            <a:endParaRPr lang="zh-CN" altLang="en-US"/>
          </a:p>
        </p:txBody>
      </p:sp>
      <p:graphicFrame>
        <p:nvGraphicFramePr>
          <p:cNvPr id="12" name="Object 3"/>
          <p:cNvGraphicFramePr>
            <a:graphicFrameLocks noChangeAspect="1"/>
          </p:cNvGraphicFramePr>
          <p:nvPr/>
        </p:nvGraphicFramePr>
        <p:xfrm>
          <a:off x="2240008" y="996311"/>
          <a:ext cx="7356475" cy="3571875"/>
        </p:xfrm>
        <a:graphic>
          <a:graphicData uri="http://schemas.openxmlformats.org/presentationml/2006/ole">
            <p:oleObj spid="_x0000_s4098" name="Visio" r:id="rId4" imgW="7431514" imgH="3609819" progId="">
              <p:embed/>
            </p:oleObj>
          </a:graphicData>
        </a:graphic>
      </p:graphicFrame>
      <p:sp>
        <p:nvSpPr>
          <p:cNvPr id="13" name="内容占位符 4"/>
          <p:cNvSpPr txBox="1">
            <a:spLocks/>
          </p:cNvSpPr>
          <p:nvPr/>
        </p:nvSpPr>
        <p:spPr bwMode="auto">
          <a:xfrm>
            <a:off x="9805988" y="5459578"/>
            <a:ext cx="2386012" cy="559085"/>
          </a:xfrm>
          <a:prstGeom prst="rect">
            <a:avLst/>
          </a:prstGeom>
          <a:noFill/>
          <a:ln w="9525">
            <a:noFill/>
            <a:miter lim="800000"/>
            <a:headEnd/>
            <a:tailEnd/>
          </a:ln>
        </p:spPr>
        <p:txBody>
          <a:bodyPr/>
          <a:lstStyle/>
          <a:p>
            <a:pPr algn="ctr">
              <a:lnSpc>
                <a:spcPct val="90000"/>
              </a:lnSpc>
              <a:spcBef>
                <a:spcPts val="1000"/>
              </a:spcBef>
            </a:pPr>
            <a:r>
              <a:rPr lang="zh-CN" altLang="en-US" sz="2400" b="1" dirty="0">
                <a:solidFill>
                  <a:schemeClr val="bg2">
                    <a:lumMod val="50000"/>
                  </a:schemeClr>
                </a:solidFill>
                <a:latin typeface="华文楷体" pitchFamily="2" charset="-122"/>
                <a:ea typeface="华文楷体" pitchFamily="2" charset="-122"/>
              </a:rPr>
              <a:t>非生产型企业</a:t>
            </a:r>
          </a:p>
        </p:txBody>
      </p:sp>
      <p:cxnSp>
        <p:nvCxnSpPr>
          <p:cNvPr id="15" name="直接连接符 14"/>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6"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
        <p:nvSpPr>
          <p:cNvPr id="17" name="右箭头 16"/>
          <p:cNvSpPr/>
          <p:nvPr/>
        </p:nvSpPr>
        <p:spPr>
          <a:xfrm>
            <a:off x="9592739" y="1964212"/>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右箭头 17"/>
          <p:cNvSpPr/>
          <p:nvPr/>
        </p:nvSpPr>
        <p:spPr>
          <a:xfrm>
            <a:off x="9579092" y="5539925"/>
            <a:ext cx="35718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28" name="表格 27"/>
          <p:cNvGraphicFramePr>
            <a:graphicFrameLocks noGrp="1"/>
          </p:cNvGraphicFramePr>
          <p:nvPr/>
        </p:nvGraphicFramePr>
        <p:xfrm>
          <a:off x="2455083" y="4976883"/>
          <a:ext cx="6743509" cy="1798320"/>
        </p:xfrm>
        <a:graphic>
          <a:graphicData uri="http://schemas.openxmlformats.org/drawingml/2006/table">
            <a:tbl>
              <a:tblPr firstRow="1" bandRow="1">
                <a:tableStyleId>{5C22544A-7EE6-4342-B048-85BDC9FD1C3A}</a:tableStyleId>
              </a:tblPr>
              <a:tblGrid>
                <a:gridCol w="1042979"/>
                <a:gridCol w="2411812"/>
                <a:gridCol w="3288718"/>
              </a:tblGrid>
              <a:tr h="323073">
                <a:tc>
                  <a:txBody>
                    <a:bodyPr/>
                    <a:lstStyle/>
                    <a:p>
                      <a:r>
                        <a:rPr lang="zh-CN" altLang="en-US" sz="1600" b="0" dirty="0" smtClean="0">
                          <a:solidFill>
                            <a:schemeClr val="tx1"/>
                          </a:solidFill>
                        </a:rPr>
                        <a:t>序号</a:t>
                      </a:r>
                      <a:endParaRPr lang="zh-CN" altLang="en-US" sz="1600" b="0" dirty="0">
                        <a:solidFill>
                          <a:schemeClr val="tx1"/>
                        </a:solidFill>
                      </a:endParaRPr>
                    </a:p>
                  </a:txBody>
                  <a:tcPr/>
                </a:tc>
                <a:tc>
                  <a:txBody>
                    <a:bodyPr/>
                    <a:lstStyle/>
                    <a:p>
                      <a:r>
                        <a:rPr lang="zh-CN" altLang="en-US" sz="1600" b="0" dirty="0" smtClean="0">
                          <a:solidFill>
                            <a:schemeClr val="tx1"/>
                          </a:solidFill>
                        </a:rPr>
                        <a:t>企业名称</a:t>
                      </a:r>
                      <a:endParaRPr lang="zh-CN" altLang="en-US" sz="1600" b="0" dirty="0">
                        <a:solidFill>
                          <a:schemeClr val="tx1"/>
                        </a:solidFill>
                      </a:endParaRPr>
                    </a:p>
                  </a:txBody>
                  <a:tcPr/>
                </a:tc>
                <a:tc>
                  <a:txBody>
                    <a:bodyPr/>
                    <a:lstStyle/>
                    <a:p>
                      <a:r>
                        <a:rPr lang="zh-CN" altLang="en-US" sz="1600" b="0" dirty="0" smtClean="0">
                          <a:solidFill>
                            <a:schemeClr val="tx1"/>
                          </a:solidFill>
                        </a:rPr>
                        <a:t>关注污染物</a:t>
                      </a:r>
                      <a:endParaRPr lang="zh-CN" altLang="en-US" sz="1600" b="0" dirty="0">
                        <a:solidFill>
                          <a:schemeClr val="tx1"/>
                        </a:solidFill>
                      </a:endParaRPr>
                    </a:p>
                  </a:txBody>
                  <a:tcPr/>
                </a:tc>
              </a:tr>
              <a:tr h="323073">
                <a:tc>
                  <a:txBody>
                    <a:bodyPr/>
                    <a:lstStyle/>
                    <a:p>
                      <a:r>
                        <a:rPr lang="en-US" altLang="zh-CN" sz="1800" kern="1200" dirty="0" smtClean="0">
                          <a:solidFill>
                            <a:schemeClr val="tx1"/>
                          </a:solidFill>
                          <a:latin typeface="Times New Roman" pitchFamily="18" charset="0"/>
                          <a:ea typeface="+mn-ea"/>
                          <a:cs typeface="Times New Roman" pitchFamily="18" charset="0"/>
                        </a:rPr>
                        <a:t>1</a:t>
                      </a:r>
                      <a:endParaRPr lang="zh-CN" altLang="en-US" sz="1800" kern="1200" dirty="0">
                        <a:solidFill>
                          <a:schemeClr val="tx1"/>
                        </a:solidFill>
                        <a:latin typeface="Times New Roman" pitchFamily="18" charset="0"/>
                        <a:ea typeface="+mn-ea"/>
                        <a:cs typeface="Times New Roman" pitchFamily="18" charset="0"/>
                      </a:endParaRPr>
                    </a:p>
                  </a:txBody>
                  <a:tcPr/>
                </a:tc>
                <a:tc>
                  <a:txBody>
                    <a:bodyPr/>
                    <a:lstStyle/>
                    <a:p>
                      <a:r>
                        <a:rPr lang="zh-CN" altLang="en-US" sz="1600" dirty="0" smtClean="0"/>
                        <a:t>某废旧物资回收站</a:t>
                      </a:r>
                      <a:endParaRPr lang="zh-CN" altLang="en-US" sz="1600" dirty="0"/>
                    </a:p>
                  </a:txBody>
                  <a:tcPr/>
                </a:tc>
                <a:tc>
                  <a:txBody>
                    <a:bodyPr/>
                    <a:lstStyle/>
                    <a:p>
                      <a:r>
                        <a:rPr lang="zh-CN" altLang="en-US" sz="1600" dirty="0" smtClean="0"/>
                        <a:t>重金属类</a:t>
                      </a:r>
                      <a:endParaRPr lang="zh-CN" altLang="en-US" sz="1600" dirty="0"/>
                    </a:p>
                  </a:txBody>
                  <a:tcPr/>
                </a:tc>
              </a:tr>
              <a:tr h="323073">
                <a:tc>
                  <a:txBody>
                    <a:bodyPr/>
                    <a:lstStyle/>
                    <a:p>
                      <a:r>
                        <a:rPr lang="en-US" altLang="zh-CN" sz="1800" kern="1200" dirty="0" smtClean="0">
                          <a:solidFill>
                            <a:schemeClr val="tx1"/>
                          </a:solidFill>
                          <a:latin typeface="Times New Roman" pitchFamily="18" charset="0"/>
                          <a:ea typeface="+mn-ea"/>
                          <a:cs typeface="Times New Roman" pitchFamily="18" charset="0"/>
                        </a:rPr>
                        <a:t>2</a:t>
                      </a:r>
                      <a:endParaRPr lang="zh-CN" altLang="en-US" sz="1800" kern="1200" dirty="0">
                        <a:solidFill>
                          <a:schemeClr val="tx1"/>
                        </a:solidFill>
                        <a:latin typeface="Times New Roman" pitchFamily="18" charset="0"/>
                        <a:ea typeface="+mn-ea"/>
                        <a:cs typeface="Times New Roman" pitchFamily="18" charset="0"/>
                      </a:endParaRPr>
                    </a:p>
                  </a:txBody>
                  <a:tcPr/>
                </a:tc>
                <a:tc>
                  <a:txBody>
                    <a:bodyPr/>
                    <a:lstStyle/>
                    <a:p>
                      <a:r>
                        <a:rPr lang="zh-CN" altLang="en-US" sz="1600" dirty="0" smtClean="0"/>
                        <a:t>某汽车维修有限公司</a:t>
                      </a:r>
                      <a:endParaRPr lang="zh-CN" altLang="en-US" sz="1600" dirty="0"/>
                    </a:p>
                  </a:txBody>
                  <a:tcPr/>
                </a:tc>
                <a:tc>
                  <a:txBody>
                    <a:bodyPr/>
                    <a:lstStyle/>
                    <a:p>
                      <a:r>
                        <a:rPr lang="zh-CN" altLang="en-US" sz="1600" dirty="0" smtClean="0"/>
                        <a:t>重金属类、总石油烃、多环芳烃</a:t>
                      </a:r>
                      <a:endParaRPr lang="zh-CN" altLang="en-US" sz="1600" dirty="0"/>
                    </a:p>
                  </a:txBody>
                  <a:tcPr/>
                </a:tc>
              </a:tr>
              <a:tr h="323073">
                <a:tc>
                  <a:txBody>
                    <a:bodyPr/>
                    <a:lstStyle/>
                    <a:p>
                      <a:r>
                        <a:rPr lang="en-US" altLang="zh-CN" sz="1800" kern="1200" dirty="0" smtClean="0">
                          <a:solidFill>
                            <a:schemeClr val="tx1"/>
                          </a:solidFill>
                          <a:latin typeface="Times New Roman" pitchFamily="18" charset="0"/>
                          <a:ea typeface="+mn-ea"/>
                          <a:cs typeface="Times New Roman" pitchFamily="18" charset="0"/>
                        </a:rPr>
                        <a:t>3</a:t>
                      </a:r>
                      <a:endParaRPr lang="zh-CN" altLang="en-US" sz="1800" kern="1200" dirty="0">
                        <a:solidFill>
                          <a:schemeClr val="tx1"/>
                        </a:solidFill>
                        <a:latin typeface="Times New Roman" pitchFamily="18" charset="0"/>
                        <a:ea typeface="+mn-ea"/>
                        <a:cs typeface="Times New Roman" pitchFamily="18" charset="0"/>
                      </a:endParaRPr>
                    </a:p>
                  </a:txBody>
                  <a:tcPr/>
                </a:tc>
                <a:tc>
                  <a:txBody>
                    <a:bodyPr/>
                    <a:lstStyle/>
                    <a:p>
                      <a:r>
                        <a:rPr lang="zh-CN" altLang="en-US" sz="1600" dirty="0" smtClean="0"/>
                        <a:t>某制衣有限公司</a:t>
                      </a:r>
                      <a:endParaRPr lang="zh-CN" altLang="en-US" sz="1600" dirty="0"/>
                    </a:p>
                  </a:txBody>
                  <a:tcPr/>
                </a:tc>
                <a:tc>
                  <a:txBody>
                    <a:bodyPr/>
                    <a:lstStyle/>
                    <a:p>
                      <a:r>
                        <a:rPr lang="zh-CN" altLang="en-US" sz="1600" dirty="0" smtClean="0"/>
                        <a:t>多环芳烃、苯系物</a:t>
                      </a:r>
                      <a:endParaRPr lang="zh-CN" altLang="en-US" sz="1600" dirty="0"/>
                    </a:p>
                  </a:txBody>
                  <a:tcPr/>
                </a:tc>
              </a:tr>
              <a:tr h="323073">
                <a:tc>
                  <a:txBody>
                    <a:bodyPr/>
                    <a:lstStyle/>
                    <a:p>
                      <a:r>
                        <a:rPr lang="en-US" altLang="zh-CN" sz="1800" kern="1200" dirty="0" smtClean="0">
                          <a:solidFill>
                            <a:schemeClr val="tx1"/>
                          </a:solidFill>
                          <a:latin typeface="Times New Roman" pitchFamily="18" charset="0"/>
                          <a:ea typeface="+mn-ea"/>
                          <a:cs typeface="Times New Roman" pitchFamily="18" charset="0"/>
                        </a:rPr>
                        <a:t>4</a:t>
                      </a:r>
                      <a:endParaRPr lang="zh-CN" altLang="en-US" sz="1800" kern="1200" dirty="0">
                        <a:solidFill>
                          <a:schemeClr val="tx1"/>
                        </a:solidFill>
                        <a:latin typeface="Times New Roman" pitchFamily="18" charset="0"/>
                        <a:ea typeface="+mn-ea"/>
                        <a:cs typeface="Times New Roman" pitchFamily="18" charset="0"/>
                      </a:endParaRPr>
                    </a:p>
                  </a:txBody>
                  <a:tcPr/>
                </a:tc>
                <a:tc>
                  <a:txBody>
                    <a:bodyPr/>
                    <a:lstStyle/>
                    <a:p>
                      <a:r>
                        <a:rPr lang="zh-CN" altLang="en-US" sz="1600" dirty="0" smtClean="0"/>
                        <a:t>某五金机电厂</a:t>
                      </a:r>
                      <a:endParaRPr lang="zh-CN" altLang="en-US" sz="1600" dirty="0"/>
                    </a:p>
                  </a:txBody>
                  <a:tcPr/>
                </a:tc>
                <a:tc>
                  <a:txBody>
                    <a:bodyPr/>
                    <a:lstStyle/>
                    <a:p>
                      <a:r>
                        <a:rPr lang="zh-CN" altLang="en-US" sz="1600" dirty="0" smtClean="0"/>
                        <a:t>重金属、总石油烃</a:t>
                      </a:r>
                      <a:endParaRPr lang="zh-CN" altLang="en-US" sz="1600" dirty="0"/>
                    </a:p>
                  </a:txBody>
                  <a:tcPr/>
                </a:tc>
              </a:tr>
            </a:tbl>
          </a:graphicData>
        </a:graphic>
      </p:graphicFrame>
      <p:sp>
        <p:nvSpPr>
          <p:cNvPr id="19" name="圆角矩形 18"/>
          <p:cNvSpPr/>
          <p:nvPr/>
        </p:nvSpPr>
        <p:spPr>
          <a:xfrm>
            <a:off x="7369792" y="2197290"/>
            <a:ext cx="1078173" cy="627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0E9"/>
        </a:solidFill>
        <a:effectLst/>
      </p:bgPr>
    </p:bg>
    <p:spTree>
      <p:nvGrpSpPr>
        <p:cNvPr id="1" name=""/>
        <p:cNvGrpSpPr/>
        <p:nvPr/>
      </p:nvGrpSpPr>
      <p:grpSpPr>
        <a:xfrm>
          <a:off x="0" y="0"/>
          <a:ext cx="0" cy="0"/>
          <a:chOff x="0" y="0"/>
          <a:chExt cx="0" cy="0"/>
        </a:xfrm>
      </p:grpSpPr>
      <p:sp>
        <p:nvSpPr>
          <p:cNvPr id="20" name="文本框 19"/>
          <p:cNvSpPr txBox="1"/>
          <p:nvPr/>
        </p:nvSpPr>
        <p:spPr>
          <a:xfrm>
            <a:off x="4183215" y="254000"/>
            <a:ext cx="3877985" cy="646331"/>
          </a:xfrm>
          <a:prstGeom prst="rect">
            <a:avLst/>
          </a:prstGeom>
          <a:noFill/>
        </p:spPr>
        <p:txBody>
          <a:bodyPr wrap="none" rtlCol="0">
            <a:spAutoFit/>
          </a:bodyPr>
          <a:lstStyle/>
          <a:p>
            <a:r>
              <a:rPr lang="zh-CN" altLang="en-US" sz="3600" dirty="0" smtClean="0">
                <a:solidFill>
                  <a:schemeClr val="accent2">
                    <a:lumMod val="60000"/>
                    <a:lumOff val="40000"/>
                  </a:schemeClr>
                </a:solidFill>
                <a:latin typeface="华文楷体" pitchFamily="2" charset="-122"/>
                <a:ea typeface="华文楷体" pitchFamily="2" charset="-122"/>
              </a:rPr>
              <a:t>场地污染状况调查</a:t>
            </a:r>
            <a:endParaRPr lang="zh-CN" altLang="en-US" sz="3600" dirty="0">
              <a:solidFill>
                <a:schemeClr val="accent2">
                  <a:lumMod val="60000"/>
                  <a:lumOff val="40000"/>
                </a:schemeClr>
              </a:solidFill>
              <a:latin typeface="华文楷体" pitchFamily="2" charset="-122"/>
              <a:ea typeface="华文楷体" pitchFamily="2" charset="-122"/>
            </a:endParaRPr>
          </a:p>
        </p:txBody>
      </p:sp>
      <p:pic>
        <p:nvPicPr>
          <p:cNvPr id="21" name="图片 20"/>
          <p:cNvPicPr>
            <a:picLocks noChangeAspect="1"/>
          </p:cNvPicPr>
          <p:nvPr/>
        </p:nvPicPr>
        <p:blipFill>
          <a:blip r:embed="rId2"/>
          <a:stretch>
            <a:fillRect/>
          </a:stretch>
        </p:blipFill>
        <p:spPr>
          <a:xfrm>
            <a:off x="8033758" y="533559"/>
            <a:ext cx="2313656" cy="189073"/>
          </a:xfrm>
          <a:prstGeom prst="rect">
            <a:avLst/>
          </a:prstGeom>
        </p:spPr>
      </p:pic>
      <p:pic>
        <p:nvPicPr>
          <p:cNvPr id="22" name="图片 21"/>
          <p:cNvPicPr>
            <a:picLocks noChangeAspect="1"/>
          </p:cNvPicPr>
          <p:nvPr/>
        </p:nvPicPr>
        <p:blipFill>
          <a:blip r:embed="rId2"/>
          <a:stretch>
            <a:fillRect/>
          </a:stretch>
        </p:blipFill>
        <p:spPr>
          <a:xfrm flipH="1">
            <a:off x="1798973" y="497625"/>
            <a:ext cx="2313656" cy="189073"/>
          </a:xfrm>
          <a:prstGeom prst="rect">
            <a:avLst/>
          </a:prstGeom>
        </p:spPr>
      </p:pic>
      <p:sp>
        <p:nvSpPr>
          <p:cNvPr id="5" name="文本框 11"/>
          <p:cNvSpPr txBox="1">
            <a:spLocks noChangeArrowheads="1"/>
          </p:cNvSpPr>
          <p:nvPr/>
        </p:nvSpPr>
        <p:spPr bwMode="auto">
          <a:xfrm>
            <a:off x="10451413" y="2243446"/>
            <a:ext cx="1408491" cy="2677656"/>
          </a:xfrm>
          <a:prstGeom prst="rect">
            <a:avLst/>
          </a:prstGeom>
          <a:noFill/>
          <a:ln w="9525">
            <a:solidFill>
              <a:srgbClr val="FF0000"/>
            </a:solidFill>
            <a:prstDash val="dash"/>
            <a:miter lim="800000"/>
            <a:headEnd/>
            <a:tailEnd/>
          </a:ln>
        </p:spPr>
        <p:txBody>
          <a:bodyPr wrap="square">
            <a:spAutoFit/>
          </a:bodyPr>
          <a:lstStyle/>
          <a:p>
            <a:pPr algn="ctr"/>
            <a:r>
              <a:rPr lang="zh-CN" altLang="en-US" sz="2400" b="1" dirty="0" smtClean="0">
                <a:solidFill>
                  <a:schemeClr val="bg2">
                    <a:lumMod val="50000"/>
                  </a:schemeClr>
                </a:solidFill>
                <a:latin typeface="华文楷体" pitchFamily="2" charset="-122"/>
                <a:ea typeface="华文楷体" pitchFamily="2" charset="-122"/>
              </a:rPr>
              <a:t>分析调研资料总结得出</a:t>
            </a:r>
            <a:r>
              <a:rPr lang="zh-CN" altLang="en-US" sz="2400" b="1" dirty="0" smtClean="0">
                <a:solidFill>
                  <a:srgbClr val="FF0000"/>
                </a:solidFill>
                <a:latin typeface="华文楷体" pitchFamily="2" charset="-122"/>
                <a:ea typeface="华文楷体" pitchFamily="2" charset="-122"/>
              </a:rPr>
              <a:t>污染排放</a:t>
            </a:r>
            <a:r>
              <a:rPr lang="zh-CN" altLang="en-US" sz="2400" b="1" dirty="0" smtClean="0">
                <a:solidFill>
                  <a:schemeClr val="bg2">
                    <a:lumMod val="50000"/>
                  </a:schemeClr>
                </a:solidFill>
                <a:latin typeface="华文楷体" pitchFamily="2" charset="-122"/>
                <a:ea typeface="华文楷体" pitchFamily="2" charset="-122"/>
              </a:rPr>
              <a:t>情况并对应标识至平面图</a:t>
            </a:r>
          </a:p>
        </p:txBody>
      </p:sp>
      <p:pic>
        <p:nvPicPr>
          <p:cNvPr id="6" name="Picture 2" descr="场区污染排放平面图2-9 - 论文"/>
          <p:cNvPicPr>
            <a:picLocks noChangeAspect="1" noChangeArrowheads="1"/>
          </p:cNvPicPr>
          <p:nvPr/>
        </p:nvPicPr>
        <p:blipFill>
          <a:blip r:embed="rId3"/>
          <a:srcRect l="2542" r="2118" b="1312"/>
          <a:stretch>
            <a:fillRect/>
          </a:stretch>
        </p:blipFill>
        <p:spPr bwMode="auto">
          <a:xfrm>
            <a:off x="2467968" y="1071563"/>
            <a:ext cx="7723188" cy="5643562"/>
          </a:xfrm>
          <a:prstGeom prst="rect">
            <a:avLst/>
          </a:prstGeom>
          <a:noFill/>
          <a:ln w="9525">
            <a:noFill/>
            <a:miter lim="800000"/>
            <a:headEnd/>
            <a:tailEnd/>
          </a:ln>
        </p:spPr>
      </p:pic>
      <p:cxnSp>
        <p:nvCxnSpPr>
          <p:cNvPr id="7" name="直接连接符 6"/>
          <p:cNvCxnSpPr/>
          <p:nvPr/>
        </p:nvCxnSpPr>
        <p:spPr>
          <a:xfrm>
            <a:off x="2310806" y="1052513"/>
            <a:ext cx="0" cy="568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186015" y="1854200"/>
            <a:ext cx="998385" cy="3416320"/>
          </a:xfrm>
          <a:prstGeom prst="rect">
            <a:avLst/>
          </a:prstGeom>
          <a:noFill/>
        </p:spPr>
        <p:txBody>
          <a:bodyPr wrap="square" rtlCol="0">
            <a:spAutoFit/>
          </a:bodyPr>
          <a:lstStyle/>
          <a:p>
            <a:r>
              <a:rPr lang="zh-CN" altLang="en-US" sz="3600" b="1" dirty="0" smtClean="0">
                <a:solidFill>
                  <a:schemeClr val="bg2">
                    <a:lumMod val="50000"/>
                  </a:schemeClr>
                </a:solidFill>
                <a:latin typeface="华文楷体" pitchFamily="2" charset="-122"/>
                <a:ea typeface="华文楷体" pitchFamily="2" charset="-122"/>
              </a:rPr>
              <a:t>场地概况调研</a:t>
            </a:r>
            <a:endParaRPr lang="zh-CN" altLang="en-US" sz="3600" b="1" dirty="0">
              <a:solidFill>
                <a:schemeClr val="bg2">
                  <a:lumMod val="50000"/>
                </a:schemeClr>
              </a:solidFill>
              <a:latin typeface="华文楷体" pitchFamily="2" charset="-122"/>
              <a:ea typeface="华文楷体" pitchFamily="2" charset="-122"/>
            </a:endParaRPr>
          </a:p>
        </p:txBody>
      </p:sp>
    </p:spTree>
    <p:extLst>
      <p:ext uri="{BB962C8B-B14F-4D97-AF65-F5344CB8AC3E}">
        <p14:creationId xmlns:p14="http://schemas.microsoft.com/office/powerpoint/2010/main" xmlns="" val="4293477835"/>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10.xml><?xml version="1.0" encoding="utf-8"?>
<p:tagLst xmlns:a="http://schemas.openxmlformats.org/drawingml/2006/main" xmlns:r="http://schemas.openxmlformats.org/officeDocument/2006/relationships" xmlns:p="http://schemas.openxmlformats.org/presentationml/2006/main">
  <p:tag name="TIMING" val="|9.9"/>
</p:tagLst>
</file>

<file path=ppt/tags/tag2.xml><?xml version="1.0" encoding="utf-8"?>
<p:tagLst xmlns:a="http://schemas.openxmlformats.org/drawingml/2006/main" xmlns:r="http://schemas.openxmlformats.org/officeDocument/2006/relationships" xmlns:p="http://schemas.openxmlformats.org/presentationml/2006/main">
  <p:tag name="TIMING" val="|4.7|3|6.1"/>
</p:tagLst>
</file>

<file path=ppt/tags/tag3.xml><?xml version="1.0" encoding="utf-8"?>
<p:tagLst xmlns:a="http://schemas.openxmlformats.org/drawingml/2006/main" xmlns:r="http://schemas.openxmlformats.org/officeDocument/2006/relationships" xmlns:p="http://schemas.openxmlformats.org/presentationml/2006/main">
  <p:tag name="TIMING" val="|6.7"/>
</p:tagLst>
</file>

<file path=ppt/tags/tag4.xml><?xml version="1.0" encoding="utf-8"?>
<p:tagLst xmlns:a="http://schemas.openxmlformats.org/drawingml/2006/main" xmlns:r="http://schemas.openxmlformats.org/officeDocument/2006/relationships" xmlns:p="http://schemas.openxmlformats.org/presentationml/2006/main">
  <p:tag name="TIMING" val="|0.3|12.7"/>
</p:tagLst>
</file>

<file path=ppt/tags/tag5.xml><?xml version="1.0" encoding="utf-8"?>
<p:tagLst xmlns:a="http://schemas.openxmlformats.org/drawingml/2006/main" xmlns:r="http://schemas.openxmlformats.org/officeDocument/2006/relationships" xmlns:p="http://schemas.openxmlformats.org/presentationml/2006/main">
  <p:tag name="TIMING" val="|0.1|1|0.8"/>
</p:tagLst>
</file>

<file path=ppt/tags/tag6.xml><?xml version="1.0" encoding="utf-8"?>
<p:tagLst xmlns:a="http://schemas.openxmlformats.org/drawingml/2006/main" xmlns:r="http://schemas.openxmlformats.org/officeDocument/2006/relationships" xmlns:p="http://schemas.openxmlformats.org/presentationml/2006/main">
  <p:tag name="TIMING" val="|1.2|1.9|1.3|1.6|1.4|1"/>
</p:tagLst>
</file>

<file path=ppt/tags/tag7.xml><?xml version="1.0" encoding="utf-8"?>
<p:tagLst xmlns:a="http://schemas.openxmlformats.org/drawingml/2006/main" xmlns:r="http://schemas.openxmlformats.org/officeDocument/2006/relationships" xmlns:p="http://schemas.openxmlformats.org/presentationml/2006/main">
  <p:tag name="TIMING" val="|55.4"/>
</p:tagLst>
</file>

<file path=ppt/tags/tag8.xml><?xml version="1.0" encoding="utf-8"?>
<p:tagLst xmlns:a="http://schemas.openxmlformats.org/drawingml/2006/main" xmlns:r="http://schemas.openxmlformats.org/officeDocument/2006/relationships" xmlns:p="http://schemas.openxmlformats.org/presentationml/2006/main">
  <p:tag name="TIMING" val="|15.4"/>
</p:tagLst>
</file>

<file path=ppt/tags/tag9.xml><?xml version="1.0" encoding="utf-8"?>
<p:tagLst xmlns:a="http://schemas.openxmlformats.org/drawingml/2006/main" xmlns:r="http://schemas.openxmlformats.org/officeDocument/2006/relationships" xmlns:p="http://schemas.openxmlformats.org/presentationml/2006/main">
  <p:tag name="TIMING" val="|2.8"/>
</p:tagLst>
</file>

<file path=ppt/theme/theme1.xml><?xml version="1.0" encoding="utf-8"?>
<a:theme xmlns:a="http://schemas.openxmlformats.org/drawingml/2006/main" name="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主题">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6648</TotalTime>
  <Words>2053</Words>
  <Application>Microsoft Office PowerPoint</Application>
  <PresentationFormat>自定义</PresentationFormat>
  <Paragraphs>303</Paragraphs>
  <Slides>32</Slides>
  <Notes>1</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vt:i4>
      </vt:variant>
      <vt:variant>
        <vt:lpstr>幻灯片标题</vt:lpstr>
      </vt:variant>
      <vt:variant>
        <vt:i4>32</vt:i4>
      </vt:variant>
    </vt:vector>
  </HeadingPairs>
  <TitlesOfParts>
    <vt:vector size="50" baseType="lpstr">
      <vt:lpstr>Arial</vt:lpstr>
      <vt:lpstr>宋体</vt:lpstr>
      <vt:lpstr>黑体</vt:lpstr>
      <vt:lpstr>方正粗倩简体</vt:lpstr>
      <vt:lpstr>Bodoni MT Black</vt:lpstr>
      <vt:lpstr>方正铁筋隶书简体</vt:lpstr>
      <vt:lpstr>Calibri</vt:lpstr>
      <vt:lpstr>华文楷体</vt:lpstr>
      <vt:lpstr>Verdana</vt:lpstr>
      <vt:lpstr>Times New Roman</vt:lpstr>
      <vt:lpstr>Wingdings</vt:lpstr>
      <vt:lpstr>微软雅黑</vt:lpstr>
      <vt:lpstr>Calibri Light</vt:lpstr>
      <vt:lpstr>Office 主题</vt:lpstr>
      <vt:lpstr>1_Office 主题</vt:lpstr>
      <vt:lpstr>2_Office 主题</vt:lpstr>
      <vt:lpstr>Visio</vt:lpstr>
      <vt:lpstr>Worksheet</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陈倩雯</dc:creator>
  <cp:lastModifiedBy>DELL</cp:lastModifiedBy>
  <cp:revision>321</cp:revision>
  <dcterms:created xsi:type="dcterms:W3CDTF">2014-08-17T07:05:43Z</dcterms:created>
  <dcterms:modified xsi:type="dcterms:W3CDTF">2017-05-02T07:30:05Z</dcterms:modified>
</cp:coreProperties>
</file>